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8.jpg" ContentType="image/jp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49.jpg" ContentType="image/jpg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67" r:id="rId3"/>
  </p:sldMasterIdLst>
  <p:notesMasterIdLst>
    <p:notesMasterId r:id="rId31"/>
  </p:notesMasterIdLst>
  <p:handoutMasterIdLst>
    <p:handoutMasterId r:id="rId32"/>
  </p:handoutMasterIdLst>
  <p:sldIdLst>
    <p:sldId id="280" r:id="rId4"/>
    <p:sldId id="282" r:id="rId5"/>
    <p:sldId id="306" r:id="rId6"/>
    <p:sldId id="305" r:id="rId7"/>
    <p:sldId id="296" r:id="rId8"/>
    <p:sldId id="271" r:id="rId9"/>
    <p:sldId id="304" r:id="rId10"/>
    <p:sldId id="297" r:id="rId11"/>
    <p:sldId id="283" r:id="rId12"/>
    <p:sldId id="298" r:id="rId13"/>
    <p:sldId id="287" r:id="rId14"/>
    <p:sldId id="279" r:id="rId15"/>
    <p:sldId id="288" r:id="rId16"/>
    <p:sldId id="289" r:id="rId17"/>
    <p:sldId id="302" r:id="rId18"/>
    <p:sldId id="307" r:id="rId19"/>
    <p:sldId id="303" r:id="rId20"/>
    <p:sldId id="299" r:id="rId21"/>
    <p:sldId id="286" r:id="rId22"/>
    <p:sldId id="300" r:id="rId23"/>
    <p:sldId id="263" r:id="rId24"/>
    <p:sldId id="293" r:id="rId25"/>
    <p:sldId id="294" r:id="rId26"/>
    <p:sldId id="284" r:id="rId27"/>
    <p:sldId id="295" r:id="rId28"/>
    <p:sldId id="292" r:id="rId29"/>
    <p:sldId id="301" r:id="rId30"/>
  </p:sldIdLst>
  <p:sldSz cx="9144000" cy="6858000" type="screen4x3"/>
  <p:notesSz cx="9929813" cy="679767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" initials="M" lastIdx="1" clrIdx="0">
    <p:extLst>
      <p:ext uri="{19B8F6BF-5375-455C-9EA6-DF929625EA0E}">
        <p15:presenceInfo xmlns:p15="http://schemas.microsoft.com/office/powerpoint/2012/main" userId="Martin" providerId="None"/>
      </p:ext>
    </p:extLst>
  </p:cmAuthor>
  <p:cmAuthor id="2" name=" " initials="" lastIdx="1" clrIdx="1">
    <p:extLst>
      <p:ext uri="{19B8F6BF-5375-455C-9EA6-DF929625EA0E}">
        <p15:presenceInfo xmlns:p15="http://schemas.microsoft.com/office/powerpoint/2012/main" userId="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63A"/>
    <a:srgbClr val="1F77B4"/>
    <a:srgbClr val="017D01"/>
    <a:srgbClr val="808080"/>
    <a:srgbClr val="E34829"/>
    <a:srgbClr val="006699"/>
    <a:srgbClr val="DEE7EC"/>
    <a:srgbClr val="ABFFFF"/>
    <a:srgbClr val="A7DDE9"/>
    <a:srgbClr val="0086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89419" autoAdjust="0"/>
  </p:normalViewPr>
  <p:slideViewPr>
    <p:cSldViewPr>
      <p:cViewPr>
        <p:scale>
          <a:sx n="100" d="100"/>
          <a:sy n="100" d="100"/>
        </p:scale>
        <p:origin x="1896" y="150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4" Type="http://schemas.openxmlformats.org/officeDocument/2006/relationships/image" Target="../media/image3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4596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97E9A-115A-46F2-B6E2-3E327EDB4B3F}" type="datetimeFigureOut">
              <a:rPr lang="en-GB" smtClean="0"/>
              <a:t>10/01/2019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92004-F5AA-461A-8146-204EEA14B74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9038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4596" y="0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BD8AAEE-3CF5-4E82-B08F-BDC8374A7178}" type="datetimeFigureOut">
              <a:rPr lang="de-DE"/>
              <a:pPr>
                <a:defRPr/>
              </a:pPr>
              <a:t>10.01.2019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09588"/>
            <a:ext cx="3398837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982" y="3228896"/>
            <a:ext cx="794385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4596" y="6456612"/>
            <a:ext cx="4302919" cy="33988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E913BEC-856C-42E7-8BD2-1C91F91A9236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dirty="0" err="1"/>
              <a:t>Pacing</a:t>
            </a:r>
            <a:r>
              <a:rPr lang="de-DE" altLang="de-DE" baseline="0" dirty="0"/>
              <a:t> </a:t>
            </a:r>
            <a:r>
              <a:rPr lang="de-DE" altLang="de-DE" baseline="0"/>
              <a:t>ganz wichtig :d</a:t>
            </a:r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17412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EA89E1-0736-47E4-8313-64CED2F28D02}" type="slidenum">
              <a:rPr lang="de-DE" altLang="de-DE">
                <a:latin typeface="Calibri" panose="020F0502020204030204" pitchFamily="34" charset="0"/>
              </a:rPr>
              <a:pPr eaLnBrk="1" hangingPunct="1"/>
              <a:t>1</a:t>
            </a:fld>
            <a:endParaRPr lang="de-DE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06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We</a:t>
            </a:r>
            <a:r>
              <a:rPr lang="de-AT" dirty="0" smtClean="0"/>
              <a:t> </a:t>
            </a:r>
            <a:r>
              <a:rPr lang="de-AT" dirty="0" err="1" smtClean="0"/>
              <a:t>could</a:t>
            </a:r>
            <a:r>
              <a:rPr lang="de-AT" dirty="0" smtClean="0"/>
              <a:t> </a:t>
            </a:r>
            <a:r>
              <a:rPr lang="de-AT" dirty="0" err="1" smtClean="0"/>
              <a:t>show</a:t>
            </a:r>
            <a:r>
              <a:rPr lang="de-AT" dirty="0" smtClean="0"/>
              <a:t> </a:t>
            </a:r>
            <a:r>
              <a:rPr lang="de-AT" dirty="0" err="1" smtClean="0"/>
              <a:t>that</a:t>
            </a:r>
            <a:r>
              <a:rPr lang="de-AT" dirty="0" smtClean="0"/>
              <a:t> </a:t>
            </a:r>
            <a:r>
              <a:rPr lang="de-AT" dirty="0" err="1" smtClean="0"/>
              <a:t>using</a:t>
            </a:r>
            <a:r>
              <a:rPr lang="de-AT" dirty="0" smtClean="0"/>
              <a:t> an</a:t>
            </a:r>
            <a:r>
              <a:rPr lang="de-AT" baseline="0" dirty="0" smtClean="0"/>
              <a:t> </a:t>
            </a:r>
            <a:r>
              <a:rPr lang="de-AT" baseline="0" dirty="0" err="1" smtClean="0"/>
              <a:t>optical</a:t>
            </a:r>
            <a:r>
              <a:rPr lang="de-AT" baseline="0" dirty="0" smtClean="0"/>
              <a:t> </a:t>
            </a:r>
            <a:r>
              <a:rPr lang="de-AT" baseline="0" dirty="0" err="1" smtClean="0"/>
              <a:t>nanofife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fiber</a:t>
            </a:r>
            <a:r>
              <a:rPr lang="de-AT" baseline="0" dirty="0" smtClean="0"/>
              <a:t> ring </a:t>
            </a:r>
            <a:r>
              <a:rPr lang="de-AT" baseline="0" dirty="0" err="1" smtClean="0"/>
              <a:t>resonator</a:t>
            </a:r>
            <a:r>
              <a:rPr lang="de-AT" baseline="0" dirty="0" smtClean="0"/>
              <a:t> </a:t>
            </a:r>
            <a:r>
              <a:rPr lang="de-AT" baseline="0" dirty="0" err="1" smtClean="0"/>
              <a:t>we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could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use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length</a:t>
            </a:r>
            <a:r>
              <a:rPr lang="de-AT" baseline="0" dirty="0" smtClean="0"/>
              <a:t> </a:t>
            </a:r>
            <a:r>
              <a:rPr lang="de-AT" baseline="0" dirty="0" err="1" smtClean="0"/>
              <a:t>independend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Cooperativity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to</a:t>
            </a:r>
            <a:r>
              <a:rPr lang="de-AT" baseline="0" dirty="0" smtClean="0"/>
              <a:t> </a:t>
            </a:r>
            <a:r>
              <a:rPr lang="de-AT" baseline="0" dirty="0" err="1" smtClean="0"/>
              <a:t>go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to</a:t>
            </a:r>
            <a:r>
              <a:rPr lang="de-AT" baseline="0" dirty="0" smtClean="0"/>
              <a:t> MMMS</a:t>
            </a:r>
          </a:p>
          <a:p>
            <a:r>
              <a:rPr lang="de-AT" baseline="0" dirty="0" smtClean="0"/>
              <a:t>Show MMSC</a:t>
            </a:r>
          </a:p>
          <a:p>
            <a:r>
              <a:rPr lang="de-AT" baseline="0" dirty="0" smtClean="0"/>
              <a:t>Study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time </a:t>
            </a:r>
            <a:r>
              <a:rPr lang="de-AT" baseline="0" dirty="0" err="1" smtClean="0"/>
              <a:t>dynamics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of</a:t>
            </a:r>
            <a:r>
              <a:rPr lang="de-AT" baseline="0" dirty="0" smtClean="0"/>
              <a:t> </a:t>
            </a:r>
            <a:r>
              <a:rPr lang="de-AT" baseline="0" dirty="0" err="1" smtClean="0"/>
              <a:t>multimode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resonator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55758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76534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AT" dirty="0"/>
              <a:t>ONF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evanescent</a:t>
            </a:r>
            <a:r>
              <a:rPr lang="de-AT" dirty="0"/>
              <a:t> </a:t>
            </a:r>
            <a:r>
              <a:rPr lang="de-AT" dirty="0" err="1"/>
              <a:t>field</a:t>
            </a:r>
            <a:r>
              <a:rPr lang="de-AT" dirty="0"/>
              <a:t> </a:t>
            </a:r>
            <a:r>
              <a:rPr lang="de-AT" dirty="0" err="1"/>
              <a:t>coupling</a:t>
            </a:r>
            <a:endParaRPr lang="de-AT" dirty="0"/>
          </a:p>
          <a:p>
            <a:pPr marL="228600" indent="-228600">
              <a:buAutoNum type="arabicParenR"/>
            </a:pPr>
            <a:r>
              <a:rPr lang="de-AT" dirty="0"/>
              <a:t>Long </a:t>
            </a:r>
            <a:r>
              <a:rPr lang="de-AT" dirty="0" err="1"/>
              <a:t>resonator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small</a:t>
            </a:r>
            <a:r>
              <a:rPr lang="de-AT" dirty="0"/>
              <a:t> FSR</a:t>
            </a:r>
          </a:p>
          <a:p>
            <a:pPr marL="228600" indent="-228600">
              <a:buAutoNum type="arabicParenR"/>
            </a:pPr>
            <a:r>
              <a:rPr lang="de-AT" dirty="0"/>
              <a:t>Independent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length</a:t>
            </a:r>
            <a:r>
              <a:rPr lang="de-AT" dirty="0"/>
              <a:t>, </a:t>
            </a:r>
            <a:r>
              <a:rPr lang="de-AT" dirty="0" err="1"/>
              <a:t>hence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loss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g but </a:t>
            </a:r>
            <a:r>
              <a:rPr lang="de-AT" dirty="0" err="1"/>
              <a:t>increase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atoms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10836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Pacing</a:t>
            </a:r>
            <a:r>
              <a:rPr lang="de-AT" dirty="0" smtClean="0"/>
              <a:t> </a:t>
            </a:r>
            <a:r>
              <a:rPr lang="de-AT" dirty="0" err="1" smtClean="0"/>
              <a:t>here</a:t>
            </a:r>
            <a:endParaRPr lang="de-AT" dirty="0" smtClean="0"/>
          </a:p>
          <a:p>
            <a:r>
              <a:rPr lang="de-AT" dirty="0" smtClean="0"/>
              <a:t>Show </a:t>
            </a:r>
            <a:r>
              <a:rPr lang="de-AT" dirty="0" err="1" smtClean="0"/>
              <a:t>tiny</a:t>
            </a:r>
            <a:r>
              <a:rPr lang="de-AT" dirty="0" smtClean="0"/>
              <a:t> normal </a:t>
            </a:r>
            <a:r>
              <a:rPr lang="de-AT" dirty="0" err="1" smtClean="0"/>
              <a:t>cavity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enlarge</a:t>
            </a:r>
            <a:r>
              <a:rPr lang="de-AT" dirty="0" smtClean="0"/>
              <a:t> </a:t>
            </a:r>
            <a:r>
              <a:rPr lang="de-AT" dirty="0" err="1" smtClean="0"/>
              <a:t>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2042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Pacing</a:t>
            </a:r>
            <a:r>
              <a:rPr lang="de-AT" dirty="0" smtClean="0"/>
              <a:t> </a:t>
            </a:r>
            <a:r>
              <a:rPr lang="de-AT" dirty="0" err="1" smtClean="0"/>
              <a:t>here</a:t>
            </a:r>
            <a:endParaRPr lang="de-AT" dirty="0" smtClean="0"/>
          </a:p>
          <a:p>
            <a:r>
              <a:rPr lang="de-AT" dirty="0" smtClean="0"/>
              <a:t>Show </a:t>
            </a:r>
            <a:r>
              <a:rPr lang="de-AT" dirty="0" err="1" smtClean="0"/>
              <a:t>tiny</a:t>
            </a:r>
            <a:r>
              <a:rPr lang="de-AT" dirty="0" smtClean="0"/>
              <a:t> normal </a:t>
            </a:r>
            <a:r>
              <a:rPr lang="de-AT" dirty="0" err="1" smtClean="0"/>
              <a:t>cavity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enlarge</a:t>
            </a:r>
            <a:r>
              <a:rPr lang="de-AT" dirty="0" smtClean="0"/>
              <a:t> </a:t>
            </a:r>
            <a:r>
              <a:rPr lang="de-AT" dirty="0" err="1" smtClean="0"/>
              <a:t>it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6387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Talk </a:t>
            </a:r>
            <a:r>
              <a:rPr lang="de-AT" dirty="0" err="1" smtClean="0"/>
              <a:t>about</a:t>
            </a:r>
            <a:r>
              <a:rPr lang="de-AT" dirty="0" smtClean="0"/>
              <a:t> </a:t>
            </a:r>
            <a:r>
              <a:rPr lang="de-AT" dirty="0" err="1" smtClean="0"/>
              <a:t>Cavities</a:t>
            </a:r>
            <a:r>
              <a:rPr lang="de-AT" dirty="0" smtClean="0"/>
              <a:t> </a:t>
            </a:r>
            <a:r>
              <a:rPr lang="de-AT" dirty="0" err="1" smtClean="0"/>
              <a:t>introducing</a:t>
            </a:r>
            <a:r>
              <a:rPr lang="de-AT" baseline="0" dirty="0" smtClean="0"/>
              <a:t> all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values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and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cooperativity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dont</a:t>
            </a:r>
            <a:r>
              <a:rPr lang="de-AT" baseline="0" dirty="0" smtClean="0"/>
              <a:t> </a:t>
            </a:r>
            <a:r>
              <a:rPr lang="de-AT" baseline="0" dirty="0" err="1" smtClean="0"/>
              <a:t>necessarily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talk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about</a:t>
            </a:r>
            <a:r>
              <a:rPr lang="de-AT" baseline="0" dirty="0" smtClean="0"/>
              <a:t> strong </a:t>
            </a:r>
            <a:r>
              <a:rPr lang="de-AT" baseline="0" dirty="0" err="1" smtClean="0"/>
              <a:t>coupling</a:t>
            </a:r>
            <a:r>
              <a:rPr lang="de-AT" baseline="0" dirty="0" smtClean="0"/>
              <a:t> </a:t>
            </a:r>
            <a:r>
              <a:rPr lang="de-AT" baseline="0" dirty="0" err="1" smtClean="0"/>
              <a:t>yet</a:t>
            </a:r>
            <a:endParaRPr lang="de-AT" baseline="0" dirty="0" smtClean="0"/>
          </a:p>
          <a:p>
            <a:r>
              <a:rPr lang="de-AT" baseline="0" dirty="0" err="1" smtClean="0"/>
              <a:t>For</a:t>
            </a:r>
            <a:r>
              <a:rPr lang="de-AT" baseline="0" dirty="0" smtClean="0"/>
              <a:t> C </a:t>
            </a:r>
            <a:r>
              <a:rPr lang="de-AT" baseline="0" dirty="0" err="1" smtClean="0"/>
              <a:t>use</a:t>
            </a:r>
            <a:r>
              <a:rPr lang="de-AT" baseline="0" dirty="0" smtClean="0"/>
              <a:t>: </a:t>
            </a:r>
            <a:r>
              <a:rPr lang="de-AT" baseline="0" dirty="0" err="1" smtClean="0"/>
              <a:t>probability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for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atom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to</a:t>
            </a:r>
            <a:r>
              <a:rPr lang="de-AT" baseline="0" dirty="0" smtClean="0"/>
              <a:t> </a:t>
            </a:r>
            <a:r>
              <a:rPr lang="de-AT" baseline="0" dirty="0" err="1" smtClean="0"/>
              <a:t>scatter</a:t>
            </a:r>
            <a:r>
              <a:rPr lang="de-AT" baseline="0" dirty="0" smtClean="0"/>
              <a:t> back </a:t>
            </a:r>
            <a:r>
              <a:rPr lang="de-AT" baseline="0" dirty="0" err="1" smtClean="0"/>
              <a:t>into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cavity</a:t>
            </a:r>
            <a:r>
              <a:rPr lang="de-AT" baseline="0" dirty="0" smtClean="0"/>
              <a:t>!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27768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Introduce</a:t>
            </a:r>
            <a:r>
              <a:rPr lang="de-AT" dirty="0" smtClean="0"/>
              <a:t> FSR </a:t>
            </a:r>
            <a:r>
              <a:rPr lang="de-AT" dirty="0" err="1" smtClean="0"/>
              <a:t>as</a:t>
            </a:r>
            <a:r>
              <a:rPr lang="de-AT" dirty="0" smtClean="0"/>
              <a:t> a </a:t>
            </a:r>
            <a:r>
              <a:rPr lang="de-AT" dirty="0" err="1" smtClean="0"/>
              <a:t>new</a:t>
            </a:r>
            <a:r>
              <a:rPr lang="de-AT" dirty="0" smtClean="0"/>
              <a:t> </a:t>
            </a:r>
            <a:r>
              <a:rPr lang="de-AT" dirty="0" err="1" smtClean="0"/>
              <a:t>parameter</a:t>
            </a:r>
            <a:r>
              <a:rPr lang="de-AT" dirty="0" smtClean="0"/>
              <a:t> </a:t>
            </a:r>
            <a:r>
              <a:rPr lang="de-AT" dirty="0" err="1" smtClean="0"/>
              <a:t>here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5762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Hybridisation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resonator</a:t>
            </a:r>
            <a:r>
              <a:rPr lang="de-AT" dirty="0" smtClean="0"/>
              <a:t> </a:t>
            </a:r>
            <a:r>
              <a:rPr lang="de-AT" dirty="0" err="1" smtClean="0"/>
              <a:t>modes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54570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70685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Once</a:t>
            </a:r>
            <a:r>
              <a:rPr lang="de-AT" dirty="0" smtClean="0"/>
              <a:t> </a:t>
            </a:r>
            <a:r>
              <a:rPr lang="de-AT" dirty="0" err="1" smtClean="0"/>
              <a:t>we</a:t>
            </a:r>
            <a:r>
              <a:rPr lang="de-AT" dirty="0" smtClean="0"/>
              <a:t> </a:t>
            </a:r>
            <a:r>
              <a:rPr lang="de-AT" dirty="0" err="1" smtClean="0"/>
              <a:t>understood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steady</a:t>
            </a:r>
            <a:r>
              <a:rPr lang="de-AT" dirty="0" smtClean="0"/>
              <a:t> </a:t>
            </a:r>
            <a:r>
              <a:rPr lang="de-AT" dirty="0" err="1" smtClean="0"/>
              <a:t>state</a:t>
            </a:r>
            <a:r>
              <a:rPr lang="de-AT" dirty="0" smtClean="0"/>
              <a:t> </a:t>
            </a:r>
            <a:r>
              <a:rPr lang="de-AT" dirty="0" err="1" smtClean="0"/>
              <a:t>we</a:t>
            </a:r>
            <a:r>
              <a:rPr lang="de-AT" dirty="0" smtClean="0"/>
              <a:t> </a:t>
            </a:r>
            <a:r>
              <a:rPr lang="de-AT" dirty="0" err="1" smtClean="0"/>
              <a:t>would</a:t>
            </a:r>
            <a:r>
              <a:rPr lang="de-AT" dirty="0" smtClean="0"/>
              <a:t> like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know</a:t>
            </a:r>
            <a:r>
              <a:rPr lang="de-AT" dirty="0" smtClean="0"/>
              <a:t> </a:t>
            </a:r>
            <a:r>
              <a:rPr lang="de-AT" dirty="0" err="1" smtClean="0"/>
              <a:t>more</a:t>
            </a:r>
            <a:r>
              <a:rPr lang="de-AT" dirty="0" smtClean="0"/>
              <a:t> </a:t>
            </a:r>
            <a:r>
              <a:rPr lang="de-AT" dirty="0" err="1" smtClean="0"/>
              <a:t>about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temporal</a:t>
            </a:r>
            <a:r>
              <a:rPr lang="de-AT" baseline="0" dirty="0" smtClean="0"/>
              <a:t> </a:t>
            </a:r>
            <a:r>
              <a:rPr lang="de-AT" baseline="0" dirty="0" err="1" smtClean="0"/>
              <a:t>dynamics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of</a:t>
            </a:r>
            <a:r>
              <a:rPr lang="de-AT" baseline="0" dirty="0" smtClean="0"/>
              <a:t> such a </a:t>
            </a:r>
            <a:r>
              <a:rPr lang="de-AT" baseline="0" dirty="0" err="1" smtClean="0"/>
              <a:t>resonator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2532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87074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TU-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2928934"/>
            <a:ext cx="6143668" cy="1255711"/>
          </a:xfrm>
          <a:prstGeom prst="rect">
            <a:avLst/>
          </a:prstGeom>
        </p:spPr>
        <p:txBody>
          <a:bodyPr/>
          <a:lstStyle>
            <a:lvl1pPr algn="l">
              <a:defRPr sz="3600" b="0" baseline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43042" y="4500570"/>
            <a:ext cx="6215106" cy="9286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643063" y="6000750"/>
            <a:ext cx="4376737" cy="7207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81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A58BD33E-B2BE-4CF3-9D10-57DB69B63B17}" type="datetimeFigureOut">
              <a:rPr lang="de-AT"/>
              <a:pPr>
                <a:defRPr/>
              </a:pPr>
              <a:t>10.01.2019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568401B6-939B-469F-AFDD-DF31296F8091}" type="slidenum">
              <a:rPr lang="de-AT" altLang="de-DE"/>
              <a:pPr/>
              <a:t>‹Nr.›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246113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7921673-81F7-48CF-B2DC-CF46319B2991}" type="datetimeFigureOut">
              <a:rPr lang="de-DE"/>
              <a:pPr>
                <a:defRPr/>
              </a:pPr>
              <a:t>10.01.2019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67E5B2AB-A242-41BA-AFC5-9895A370A0E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5066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_TU-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2928934"/>
            <a:ext cx="6143668" cy="1255711"/>
          </a:xfrm>
          <a:prstGeom prst="rect">
            <a:avLst/>
          </a:prstGeom>
        </p:spPr>
        <p:txBody>
          <a:bodyPr/>
          <a:lstStyle>
            <a:lvl1pPr algn="l">
              <a:defRPr sz="3600" b="0" baseline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43042" y="4500570"/>
            <a:ext cx="6215106" cy="9286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643063" y="6000750"/>
            <a:ext cx="4376737" cy="7207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4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C794BA5A-7FDC-4B48-8065-9B26181576C9}" type="datetimeFigureOut">
              <a:rPr lang="de-AT"/>
              <a:pPr>
                <a:defRPr/>
              </a:pPr>
              <a:t>10.01.2019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E5AC7D74-42A9-4AB2-8CCF-FB8D62DAC0B6}" type="slidenum">
              <a:rPr lang="de-AT" altLang="de-DE"/>
              <a:pPr/>
              <a:t>‹Nr.›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118203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1C70151-9547-44D0-A34F-A19727E74C24}" type="datetimeFigureOut">
              <a:rPr lang="de-DE"/>
              <a:pPr>
                <a:defRPr/>
              </a:pPr>
              <a:t>10.01.2019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AEA75F04-A506-4307-B721-9039FECB755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603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 7" descr="TU_rendering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7" name="Gruppieren 14"/>
          <p:cNvGrpSpPr>
            <a:grpSpLocks/>
          </p:cNvGrpSpPr>
          <p:nvPr/>
        </p:nvGrpSpPr>
        <p:grpSpPr bwMode="auto">
          <a:xfrm>
            <a:off x="0" y="2076450"/>
            <a:ext cx="8642350" cy="4781550"/>
            <a:chOff x="0" y="2076528"/>
            <a:chExt cx="8642400" cy="4781472"/>
          </a:xfrm>
        </p:grpSpPr>
        <p:sp>
          <p:nvSpPr>
            <p:cNvPr id="1029" name="Rectangle 12"/>
            <p:cNvSpPr>
              <a:spLocks noChangeArrowheads="1"/>
            </p:cNvSpPr>
            <p:nvPr/>
          </p:nvSpPr>
          <p:spPr bwMode="auto">
            <a:xfrm>
              <a:off x="0" y="2076528"/>
              <a:ext cx="8143922" cy="4781472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  <p:sp>
          <p:nvSpPr>
            <p:cNvPr id="1030" name="Oval 10"/>
            <p:cNvSpPr>
              <a:spLocks noChangeArrowheads="1"/>
            </p:cNvSpPr>
            <p:nvPr/>
          </p:nvSpPr>
          <p:spPr bwMode="auto">
            <a:xfrm>
              <a:off x="7627982" y="2076528"/>
              <a:ext cx="1012831" cy="1012808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  <p:sp>
          <p:nvSpPr>
            <p:cNvPr id="1031" name="Rectangle 15"/>
            <p:cNvSpPr>
              <a:spLocks noChangeArrowheads="1"/>
            </p:cNvSpPr>
            <p:nvPr/>
          </p:nvSpPr>
          <p:spPr bwMode="auto">
            <a:xfrm>
              <a:off x="4895878" y="2571820"/>
              <a:ext cx="3746522" cy="4286180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</p:grpSp>
      <p:pic>
        <p:nvPicPr>
          <p:cNvPr id="1028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708400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EE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81C5095-848E-4707-9404-E08CEBCA8E9D}" type="datetimeFigureOut">
              <a:rPr lang="de-DE"/>
              <a:pPr>
                <a:defRPr/>
              </a:pPr>
              <a:t>10.01.2019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D515CC0C-CBA9-448B-9279-AF03AFE427A8}" type="slidenum">
              <a:rPr lang="de-DE" altLang="de-DE"/>
              <a:pPr/>
              <a:t>‹Nr.›</a:t>
            </a:fld>
            <a:endParaRPr lang="de-DE" altLang="de-D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chemeClr val="bg1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dirty="0"/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pic>
        <p:nvPicPr>
          <p:cNvPr id="2055" name="Grafik 12" descr="TU_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5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panose="05050102010706020507" pitchFamily="18" charset="2"/>
        <a:buChar char="-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A52D901-38D4-4BE7-A1C9-DBDEC5556D06}" type="datetimeFigureOut">
              <a:rPr lang="de-DE"/>
              <a:pPr>
                <a:defRPr/>
              </a:pPr>
              <a:t>10.01.2019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65B713A4-0618-456E-9D97-B0C15ACC49DD}" type="slidenum">
              <a:rPr lang="de-DE" altLang="de-DE"/>
              <a:pPr/>
              <a:t>‹Nr.›</a:t>
            </a:fld>
            <a:endParaRPr lang="de-DE" altLang="de-D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rgbClr val="DEE7EC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pic>
        <p:nvPicPr>
          <p:cNvPr id="3079" name="Grafik 12" descr="TU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panose="05050102010706020507" pitchFamily="18" charset="2"/>
        <a:buChar char="-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33.png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38.jpg"/><Relationship Id="rId7" Type="http://schemas.openxmlformats.org/officeDocument/2006/relationships/oleObject" Target="../embeddings/oleObject4.bin"/><Relationship Id="rId12" Type="http://schemas.openxmlformats.org/officeDocument/2006/relationships/image" Target="../media/image3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36.emf"/><Relationship Id="rId4" Type="http://schemas.openxmlformats.org/officeDocument/2006/relationships/image" Target="../media/image34.png"/><Relationship Id="rId9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179512" y="2132856"/>
            <a:ext cx="8417024" cy="15121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de-DE" sz="2800" dirty="0"/>
              <a:t>Observation of </a:t>
            </a:r>
            <a:r>
              <a:rPr lang="en-GB" altLang="de-DE" sz="2800" dirty="0" smtClean="0"/>
              <a:t>multimode </a:t>
            </a:r>
            <a:r>
              <a:rPr lang="en-GB" altLang="de-DE" sz="2800" dirty="0"/>
              <a:t>strong coupling </a:t>
            </a:r>
            <a:r>
              <a:rPr lang="en-GB" altLang="de-DE" sz="2800" dirty="0" smtClean="0"/>
              <a:t>of</a:t>
            </a:r>
            <a:br>
              <a:rPr lang="en-GB" altLang="de-DE" sz="2800" dirty="0" smtClean="0"/>
            </a:br>
            <a:r>
              <a:rPr lang="en-GB" altLang="de-DE" sz="2800" dirty="0" smtClean="0"/>
              <a:t>laser-cooled </a:t>
            </a:r>
            <a:r>
              <a:rPr lang="en-GB" altLang="de-DE" sz="2800" dirty="0"/>
              <a:t>atoms to fiber-guided photons</a:t>
            </a:r>
            <a:endParaRPr lang="de-DE" altLang="de-DE" sz="2800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t="8469" r="8638" b="29381"/>
          <a:stretch/>
        </p:blipFill>
        <p:spPr>
          <a:xfrm>
            <a:off x="1331640" y="4005064"/>
            <a:ext cx="7127117" cy="273630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6C9A85-0526-4914-9238-C1F03116D733}"/>
              </a:ext>
            </a:extLst>
          </p:cNvPr>
          <p:cNvSpPr txBox="1"/>
          <p:nvPr/>
        </p:nvSpPr>
        <p:spPr>
          <a:xfrm>
            <a:off x="2243387" y="3574757"/>
            <a:ext cx="6353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Martin Blaha, Aisling Johnson, Alexander </a:t>
            </a:r>
            <a:r>
              <a:rPr lang="en-GB" dirty="0" err="1">
                <a:solidFill>
                  <a:schemeClr val="bg1"/>
                </a:solidFill>
              </a:rPr>
              <a:t>Ulanov</a:t>
            </a:r>
            <a:endParaRPr lang="en-GB" dirty="0">
              <a:solidFill>
                <a:schemeClr val="bg1"/>
              </a:solidFill>
            </a:endParaRPr>
          </a:p>
          <a:p>
            <a:pPr algn="r"/>
            <a:r>
              <a:rPr lang="en-GB" dirty="0">
                <a:solidFill>
                  <a:schemeClr val="bg1"/>
                </a:solidFill>
              </a:rPr>
              <a:t>Jürgen Volz, Philipp </a:t>
            </a:r>
            <a:r>
              <a:rPr lang="en-GB" dirty="0" err="1">
                <a:solidFill>
                  <a:schemeClr val="bg1"/>
                </a:solidFill>
              </a:rPr>
              <a:t>Schneeweiss</a:t>
            </a:r>
            <a:r>
              <a:rPr lang="en-GB" dirty="0">
                <a:solidFill>
                  <a:schemeClr val="bg1"/>
                </a:solidFill>
              </a:rPr>
              <a:t> and Arno Rauschenbeutel</a:t>
            </a:r>
          </a:p>
        </p:txBody>
      </p:sp>
    </p:spTree>
    <p:extLst>
      <p:ext uri="{BB962C8B-B14F-4D97-AF65-F5344CB8AC3E}">
        <p14:creationId xmlns:p14="http://schemas.microsoft.com/office/powerpoint/2010/main" val="410642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Fiber ring </a:t>
            </a:r>
            <a:r>
              <a:rPr lang="de-AT" dirty="0" err="1"/>
              <a:t>resonator</a:t>
            </a:r>
            <a:endParaRPr lang="de-A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EF5AB-DDDB-4BD1-A340-2FAF27F5B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22" y="1052736"/>
            <a:ext cx="4248472" cy="1423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3F0B3-6B8C-4D6E-ADA0-316FFEA9B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4797152"/>
            <a:ext cx="4101789" cy="1879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00150-8BED-461A-8953-8F19DC793CB5}"/>
              </a:ext>
            </a:extLst>
          </p:cNvPr>
          <p:cNvSpPr txBox="1"/>
          <p:nvPr/>
        </p:nvSpPr>
        <p:spPr>
          <a:xfrm>
            <a:off x="4644008" y="3543399"/>
            <a:ext cx="297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30m </a:t>
            </a:r>
            <a:r>
              <a:rPr lang="de-AT" sz="2400" dirty="0" err="1"/>
              <a:t>fiber</a:t>
            </a:r>
            <a:r>
              <a:rPr lang="de-AT" sz="2400" dirty="0"/>
              <a:t> on a spool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86C1E-0195-4CF4-8FB6-B8085582FBC0}"/>
              </a:ext>
            </a:extLst>
          </p:cNvPr>
          <p:cNvSpPr txBox="1"/>
          <p:nvPr/>
        </p:nvSpPr>
        <p:spPr>
          <a:xfrm>
            <a:off x="4644008" y="1635186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Optical Nanofiber</a:t>
            </a:r>
            <a:endParaRPr lang="en-GB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4D51A4-5A42-42EF-9B6B-CF8E978D579B}"/>
              </a:ext>
            </a:extLst>
          </p:cNvPr>
          <p:cNvSpPr/>
          <p:nvPr/>
        </p:nvSpPr>
        <p:spPr>
          <a:xfrm>
            <a:off x="4644008" y="5301208"/>
            <a:ext cx="3472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400" dirty="0"/>
              <a:t>Adjustable beam </a:t>
            </a:r>
            <a:r>
              <a:rPr lang="de-AT" sz="2400" dirty="0" err="1"/>
              <a:t>splitter</a:t>
            </a:r>
            <a:endParaRPr lang="en-GB" sz="2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89" r="74300" b="12201"/>
          <a:stretch/>
        </p:blipFill>
        <p:spPr>
          <a:xfrm>
            <a:off x="1066867" y="2764127"/>
            <a:ext cx="205628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0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/>
          <p:cNvSpPr/>
          <p:nvPr/>
        </p:nvSpPr>
        <p:spPr>
          <a:xfrm>
            <a:off x="1416339" y="3022971"/>
            <a:ext cx="6501836" cy="2659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34" name="Gerader Verbinder 33"/>
          <p:cNvCxnSpPr/>
          <p:nvPr/>
        </p:nvCxnSpPr>
        <p:spPr>
          <a:xfrm>
            <a:off x="705520" y="1271368"/>
            <a:ext cx="2736304" cy="1905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Implementation</a:t>
            </a:r>
          </a:p>
        </p:txBody>
      </p:sp>
      <p:sp>
        <p:nvSpPr>
          <p:cNvPr id="15" name="object 5"/>
          <p:cNvSpPr/>
          <p:nvPr/>
        </p:nvSpPr>
        <p:spPr>
          <a:xfrm>
            <a:off x="700361" y="1268760"/>
            <a:ext cx="2971081" cy="129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3"/>
          <p:cNvSpPr txBox="1"/>
          <p:nvPr/>
        </p:nvSpPr>
        <p:spPr>
          <a:xfrm>
            <a:off x="261272" y="4290168"/>
            <a:ext cx="29159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tunable in-/out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coupling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24" name="object 14"/>
          <p:cNvSpPr txBox="1"/>
          <p:nvPr/>
        </p:nvSpPr>
        <p:spPr>
          <a:xfrm>
            <a:off x="5940152" y="2558058"/>
            <a:ext cx="31330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AT" dirty="0" err="1"/>
              <a:t>thermaly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accusticaly</a:t>
            </a:r>
            <a:r>
              <a:rPr lang="de-AT" dirty="0"/>
              <a:t> </a:t>
            </a:r>
            <a:r>
              <a:rPr lang="de-AT" dirty="0" err="1" smtClean="0"/>
              <a:t>insulated</a:t>
            </a:r>
            <a:r>
              <a:rPr lang="de-AT" dirty="0" smtClean="0"/>
              <a:t> </a:t>
            </a:r>
            <a:r>
              <a:rPr lang="de-AT" dirty="0" err="1" smtClean="0"/>
              <a:t>fiber</a:t>
            </a:r>
            <a:r>
              <a:rPr lang="de-AT" dirty="0" smtClean="0"/>
              <a:t> spool</a:t>
            </a:r>
            <a:endParaRPr dirty="0"/>
          </a:p>
        </p:txBody>
      </p:sp>
      <p:sp>
        <p:nvSpPr>
          <p:cNvPr id="27" name="object 17"/>
          <p:cNvSpPr/>
          <p:nvPr/>
        </p:nvSpPr>
        <p:spPr>
          <a:xfrm>
            <a:off x="7020272" y="5267672"/>
            <a:ext cx="389889" cy="609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9" name="Gerader Verbinder 8"/>
          <p:cNvCxnSpPr/>
          <p:nvPr/>
        </p:nvCxnSpPr>
        <p:spPr>
          <a:xfrm flipH="1" flipV="1">
            <a:off x="700361" y="2564904"/>
            <a:ext cx="2791519" cy="122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>
            <a:off x="3671442" y="2564904"/>
            <a:ext cx="1116582" cy="122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3671442" y="1268760"/>
            <a:ext cx="1116582" cy="1905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4061599" y="126876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Nanofiber in </a:t>
            </a:r>
            <a:r>
              <a:rPr lang="de-AT" dirty="0" err="1" smtClean="0"/>
              <a:t>vacuum</a:t>
            </a:r>
            <a:endParaRPr lang="en-GB" dirty="0"/>
          </a:p>
        </p:txBody>
      </p:sp>
      <p:sp>
        <p:nvSpPr>
          <p:cNvPr id="43" name="Textfeld 42"/>
          <p:cNvSpPr txBox="1"/>
          <p:nvPr/>
        </p:nvSpPr>
        <p:spPr>
          <a:xfrm>
            <a:off x="6156176" y="596321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s</a:t>
            </a:r>
            <a:r>
              <a:rPr lang="de-AT" dirty="0" err="1" smtClean="0"/>
              <a:t>ingle</a:t>
            </a:r>
            <a:r>
              <a:rPr lang="de-AT" dirty="0" smtClean="0"/>
              <a:t> </a:t>
            </a:r>
            <a:r>
              <a:rPr lang="de-AT" dirty="0" err="1" smtClean="0"/>
              <a:t>photon</a:t>
            </a:r>
            <a:r>
              <a:rPr lang="de-AT" dirty="0" smtClean="0"/>
              <a:t> </a:t>
            </a:r>
            <a:r>
              <a:rPr lang="de-AT" dirty="0" err="1" smtClean="0"/>
              <a:t>counter</a:t>
            </a:r>
            <a:endParaRPr lang="en-GB" dirty="0"/>
          </a:p>
        </p:txBody>
      </p:sp>
      <p:cxnSp>
        <p:nvCxnSpPr>
          <p:cNvPr id="45" name="Gerade Verbindung mit Pfeil 44"/>
          <p:cNvCxnSpPr/>
          <p:nvPr/>
        </p:nvCxnSpPr>
        <p:spPr>
          <a:xfrm flipV="1">
            <a:off x="4263887" y="5085184"/>
            <a:ext cx="268913" cy="2327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Object 6">
            <a:extLst>
              <a:ext uri="{FF2B5EF4-FFF2-40B4-BE49-F238E27FC236}">
                <a16:creationId xmlns:a16="http://schemas.microsoft.com/office/drawing/2014/main" id="{4E92FAAD-0338-460F-AC28-14DC344AD6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006853"/>
              </p:ext>
            </p:extLst>
          </p:nvPr>
        </p:nvGraphicFramePr>
        <p:xfrm>
          <a:off x="362290" y="5754975"/>
          <a:ext cx="3345615" cy="477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" name="Acrobat Document" r:id="rId6" imgW="1733118" imgH="247322" progId="AcroExch.Document.DC">
                  <p:embed/>
                </p:oleObj>
              </mc:Choice>
              <mc:Fallback>
                <p:oleObj name="Acrobat Document" r:id="rId6" imgW="1733118" imgH="247322" progId="AcroExch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E92FAAD-0338-460F-AC28-14DC344AD6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290" y="5754975"/>
                        <a:ext cx="3345615" cy="477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7">
            <a:extLst>
              <a:ext uri="{FF2B5EF4-FFF2-40B4-BE49-F238E27FC236}">
                <a16:creationId xmlns:a16="http://schemas.microsoft.com/office/drawing/2014/main" id="{71A78507-8C2C-4146-8D97-1386DE7109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713467"/>
              </p:ext>
            </p:extLst>
          </p:nvPr>
        </p:nvGraphicFramePr>
        <p:xfrm>
          <a:off x="1275895" y="6311134"/>
          <a:ext cx="2408111" cy="349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9" name="Acrobat Document" r:id="rId8" imgW="1247313" imgH="180811" progId="AcroExch.Document.DC">
                  <p:embed/>
                </p:oleObj>
              </mc:Choice>
              <mc:Fallback>
                <p:oleObj name="Acrobat Document" r:id="rId8" imgW="1247313" imgH="180811" progId="AcroExch.Document.DC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1A78507-8C2C-4146-8D97-1386DE710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75895" y="6311134"/>
                        <a:ext cx="2408111" cy="349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tangle 11">
            <a:extLst>
              <a:ext uri="{FF2B5EF4-FFF2-40B4-BE49-F238E27FC236}">
                <a16:creationId xmlns:a16="http://schemas.microsoft.com/office/drawing/2014/main" id="{8B084628-C433-4A8A-A2A0-A65D18CFE566}"/>
              </a:ext>
            </a:extLst>
          </p:cNvPr>
          <p:cNvSpPr/>
          <p:nvPr/>
        </p:nvSpPr>
        <p:spPr>
          <a:xfrm>
            <a:off x="107504" y="5682967"/>
            <a:ext cx="3672763" cy="108012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95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3590756"/>
            <a:ext cx="3914139" cy="2862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9950" y="187959"/>
            <a:ext cx="764666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Interfacing the </a:t>
            </a:r>
            <a:r>
              <a:rPr spc="-5" dirty="0" err="1"/>
              <a:t>nanofibe</a:t>
            </a:r>
            <a:r>
              <a:rPr lang="de-AT" spc="-5" dirty="0"/>
              <a:t>r </a:t>
            </a:r>
            <a:r>
              <a:rPr spc="-5" dirty="0"/>
              <a:t>with</a:t>
            </a:r>
            <a:r>
              <a:rPr spc="-25" dirty="0"/>
              <a:t> </a:t>
            </a:r>
            <a:r>
              <a:rPr spc="-5" dirty="0"/>
              <a:t>atoms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8309" y="1107439"/>
            <a:ext cx="6105525" cy="213868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Magneto optical trap</a:t>
            </a:r>
            <a:endParaRPr sz="2200" dirty="0">
              <a:latin typeface="Arial"/>
              <a:cs typeface="Arial"/>
            </a:endParaRPr>
          </a:p>
          <a:p>
            <a:pPr marL="106680">
              <a:lnSpc>
                <a:spcPct val="100000"/>
              </a:lnSpc>
              <a:spcBef>
                <a:spcPts val="1370"/>
              </a:spcBef>
            </a:pPr>
            <a:r>
              <a:rPr sz="2200" dirty="0">
                <a:latin typeface="Arial"/>
                <a:cs typeface="Arial"/>
              </a:rPr>
              <a:t>→ </a:t>
            </a:r>
            <a:r>
              <a:rPr sz="2200" spc="-5" dirty="0">
                <a:latin typeface="Arial"/>
                <a:cs typeface="Arial"/>
              </a:rPr>
              <a:t>reservoir of cold Cs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atoms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6FBF"/>
                </a:solidFill>
                <a:latin typeface="Arial"/>
                <a:cs typeface="Arial"/>
              </a:rPr>
              <a:t>Transmission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spectroscopy </a:t>
            </a:r>
            <a:r>
              <a:rPr sz="2200" dirty="0">
                <a:solidFill>
                  <a:srgbClr val="006FBF"/>
                </a:solidFill>
                <a:latin typeface="Arial"/>
                <a:cs typeface="Arial"/>
              </a:rPr>
              <a:t>→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collective</a:t>
            </a:r>
            <a:r>
              <a:rPr sz="2200" spc="1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coupling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8309" y="3284984"/>
            <a:ext cx="7851680" cy="419346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200" spc="-5" dirty="0" smtClean="0">
                <a:latin typeface="Arial"/>
                <a:cs typeface="Arial"/>
              </a:rPr>
              <a:t>S</a:t>
            </a:r>
            <a:r>
              <a:rPr lang="de-AT" sz="2200" spc="-5" dirty="0" err="1" smtClean="0">
                <a:latin typeface="Arial"/>
                <a:cs typeface="Arial"/>
              </a:rPr>
              <a:t>witch</a:t>
            </a:r>
            <a:r>
              <a:rPr sz="2200" spc="-5" dirty="0" smtClean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resonator </a:t>
            </a:r>
            <a:r>
              <a:rPr lang="de-AT" sz="2200" spc="-5" dirty="0" smtClean="0">
                <a:latin typeface="Arial"/>
                <a:cs typeface="Arial"/>
              </a:rPr>
              <a:t>off </a:t>
            </a:r>
            <a:r>
              <a:rPr sz="2200" dirty="0">
                <a:latin typeface="Arial"/>
                <a:cs typeface="Arial"/>
              </a:rPr>
              <a:t>→ </a:t>
            </a:r>
            <a:r>
              <a:rPr sz="2200" spc="-5" dirty="0">
                <a:latin typeface="Arial"/>
                <a:cs typeface="Arial"/>
              </a:rPr>
              <a:t>single round-trip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light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12079" y="1209039"/>
            <a:ext cx="3304539" cy="144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02709" y="4797152"/>
            <a:ext cx="1097280" cy="471170"/>
          </a:xfrm>
          <a:custGeom>
            <a:avLst/>
            <a:gdLst/>
            <a:ahLst/>
            <a:cxnLst/>
            <a:rect l="l" t="t" r="r" b="b"/>
            <a:pathLst>
              <a:path w="1097279" h="471170">
                <a:moveTo>
                  <a:pt x="548640" y="0"/>
                </a:moveTo>
                <a:lnTo>
                  <a:pt x="483152" y="1529"/>
                </a:lnTo>
                <a:lnTo>
                  <a:pt x="420277" y="6016"/>
                </a:lnTo>
                <a:lnTo>
                  <a:pt x="360374" y="13308"/>
                </a:lnTo>
                <a:lnTo>
                  <a:pt x="303800" y="23252"/>
                </a:lnTo>
                <a:lnTo>
                  <a:pt x="250914" y="35695"/>
                </a:lnTo>
                <a:lnTo>
                  <a:pt x="202074" y="50485"/>
                </a:lnTo>
                <a:lnTo>
                  <a:pt x="157638" y="67468"/>
                </a:lnTo>
                <a:lnTo>
                  <a:pt x="117965" y="86493"/>
                </a:lnTo>
                <a:lnTo>
                  <a:pt x="83413" y="107406"/>
                </a:lnTo>
                <a:lnTo>
                  <a:pt x="31103" y="154286"/>
                </a:lnTo>
                <a:lnTo>
                  <a:pt x="3575" y="206886"/>
                </a:lnTo>
                <a:lnTo>
                  <a:pt x="0" y="234949"/>
                </a:lnTo>
                <a:lnTo>
                  <a:pt x="3575" y="263266"/>
                </a:lnTo>
                <a:lnTo>
                  <a:pt x="31103" y="316267"/>
                </a:lnTo>
                <a:lnTo>
                  <a:pt x="83413" y="363426"/>
                </a:lnTo>
                <a:lnTo>
                  <a:pt x="117965" y="384439"/>
                </a:lnTo>
                <a:lnTo>
                  <a:pt x="157638" y="403542"/>
                </a:lnTo>
                <a:lnTo>
                  <a:pt x="202074" y="420584"/>
                </a:lnTo>
                <a:lnTo>
                  <a:pt x="250914" y="435416"/>
                </a:lnTo>
                <a:lnTo>
                  <a:pt x="303800" y="447887"/>
                </a:lnTo>
                <a:lnTo>
                  <a:pt x="360374" y="457848"/>
                </a:lnTo>
                <a:lnTo>
                  <a:pt x="420277" y="465149"/>
                </a:lnTo>
                <a:lnTo>
                  <a:pt x="483152" y="469639"/>
                </a:lnTo>
                <a:lnTo>
                  <a:pt x="548640" y="471169"/>
                </a:lnTo>
                <a:lnTo>
                  <a:pt x="614127" y="469639"/>
                </a:lnTo>
                <a:lnTo>
                  <a:pt x="677002" y="465149"/>
                </a:lnTo>
                <a:lnTo>
                  <a:pt x="736905" y="457848"/>
                </a:lnTo>
                <a:lnTo>
                  <a:pt x="793479" y="447887"/>
                </a:lnTo>
                <a:lnTo>
                  <a:pt x="846365" y="435416"/>
                </a:lnTo>
                <a:lnTo>
                  <a:pt x="895205" y="420584"/>
                </a:lnTo>
                <a:lnTo>
                  <a:pt x="939641" y="403542"/>
                </a:lnTo>
                <a:lnTo>
                  <a:pt x="979314" y="384439"/>
                </a:lnTo>
                <a:lnTo>
                  <a:pt x="1013866" y="363426"/>
                </a:lnTo>
                <a:lnTo>
                  <a:pt x="1066176" y="316267"/>
                </a:lnTo>
                <a:lnTo>
                  <a:pt x="1093704" y="263266"/>
                </a:lnTo>
                <a:lnTo>
                  <a:pt x="1097279" y="234949"/>
                </a:lnTo>
                <a:lnTo>
                  <a:pt x="1093704" y="206886"/>
                </a:lnTo>
                <a:lnTo>
                  <a:pt x="1066176" y="154286"/>
                </a:lnTo>
                <a:lnTo>
                  <a:pt x="1013866" y="107406"/>
                </a:lnTo>
                <a:lnTo>
                  <a:pt x="979314" y="86493"/>
                </a:lnTo>
                <a:lnTo>
                  <a:pt x="939641" y="67468"/>
                </a:lnTo>
                <a:lnTo>
                  <a:pt x="895205" y="50485"/>
                </a:lnTo>
                <a:lnTo>
                  <a:pt x="846365" y="35695"/>
                </a:lnTo>
                <a:lnTo>
                  <a:pt x="793479" y="23252"/>
                </a:lnTo>
                <a:lnTo>
                  <a:pt x="736905" y="13308"/>
                </a:lnTo>
                <a:lnTo>
                  <a:pt x="677002" y="6016"/>
                </a:lnTo>
                <a:lnTo>
                  <a:pt x="614127" y="1529"/>
                </a:lnTo>
                <a:lnTo>
                  <a:pt x="548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E9C6A591-482A-40D0-AB3B-45DECAA6E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918908"/>
              </p:ext>
            </p:extLst>
          </p:nvPr>
        </p:nvGraphicFramePr>
        <p:xfrm>
          <a:off x="899592" y="5373216"/>
          <a:ext cx="2929857" cy="418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2" name="Acrobat Document" r:id="rId5" imgW="1733118" imgH="247322" progId="AcroExch.Document.DC">
                  <p:embed/>
                </p:oleObj>
              </mc:Choice>
              <mc:Fallback>
                <p:oleObj name="Acrobat Document" r:id="rId5" imgW="1733118" imgH="247322" progId="AcroExch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E92FAAD-0338-460F-AC28-14DC344AD6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9592" y="5373216"/>
                        <a:ext cx="2929857" cy="418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B71B9AE-76D0-4087-8ABD-278F048A52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844956"/>
              </p:ext>
            </p:extLst>
          </p:nvPr>
        </p:nvGraphicFramePr>
        <p:xfrm>
          <a:off x="1691680" y="5013176"/>
          <a:ext cx="2122319" cy="307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3" name="Acrobat Document" r:id="rId7" imgW="1247313" imgH="180811" progId="AcroExch.Document.DC">
                  <p:embed/>
                </p:oleObj>
              </mc:Choice>
              <mc:Fallback>
                <p:oleObj name="Acrobat Document" r:id="rId7" imgW="1247313" imgH="180811" progId="AcroExch.Document.DC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1A78507-8C2C-4146-8D97-1386DE710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91680" y="5013176"/>
                        <a:ext cx="2122319" cy="307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CAA8A109-3939-439C-A3A1-51D4E3575F63}"/>
              </a:ext>
            </a:extLst>
          </p:cNvPr>
          <p:cNvSpPr/>
          <p:nvPr/>
        </p:nvSpPr>
        <p:spPr>
          <a:xfrm>
            <a:off x="780033" y="4016543"/>
            <a:ext cx="3287911" cy="193273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FE882A05-AB69-447E-AD0C-520B49A903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888991"/>
              </p:ext>
            </p:extLst>
          </p:nvPr>
        </p:nvGraphicFramePr>
        <p:xfrm>
          <a:off x="1403648" y="4169813"/>
          <a:ext cx="2427287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4" name="Acrobat Document" r:id="rId9" imgW="1485530" imgH="237961" progId="AcroExch.Document.DC">
                  <p:embed/>
                </p:oleObj>
              </mc:Choice>
              <mc:Fallback>
                <p:oleObj name="Acrobat Document" r:id="rId9" imgW="1485530" imgH="23796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03648" y="4169813"/>
                        <a:ext cx="2427287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88EBFC2-7C73-4A04-9A84-73248D7DFD3C}"/>
              </a:ext>
            </a:extLst>
          </p:cNvPr>
          <p:cNvSpPr txBox="1"/>
          <p:nvPr/>
        </p:nvSpPr>
        <p:spPr>
          <a:xfrm>
            <a:off x="367135" y="6293871"/>
            <a:ext cx="5194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>
                <a:sym typeface="Wingdings" panose="05000000000000000000" pitchFamily="2" charset="2"/>
              </a:rPr>
              <a:t> </a:t>
            </a:r>
            <a:r>
              <a:rPr lang="de-AT" sz="2400" dirty="0"/>
              <a:t>Multimode strong </a:t>
            </a:r>
            <a:r>
              <a:rPr lang="de-AT" sz="2400" dirty="0" err="1"/>
              <a:t>coupling</a:t>
            </a:r>
            <a:r>
              <a:rPr lang="de-AT" sz="2400" dirty="0"/>
              <a:t> </a:t>
            </a:r>
            <a:r>
              <a:rPr lang="de-AT" sz="2400" dirty="0" err="1"/>
              <a:t>regime</a:t>
            </a:r>
            <a:endParaRPr lang="en-GB" sz="2400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333684"/>
              </p:ext>
            </p:extLst>
          </p:nvPr>
        </p:nvGraphicFramePr>
        <p:xfrm>
          <a:off x="1638863" y="4594804"/>
          <a:ext cx="2237474" cy="40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5" name="Acrobat Document" r:id="rId11" imgW="1257156" imgH="228387" progId="Acrobat.Document.DC">
                  <p:embed/>
                </p:oleObj>
              </mc:Choice>
              <mc:Fallback>
                <p:oleObj name="Acrobat Document" r:id="rId11" imgW="1257156" imgH="22838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8863" y="4594804"/>
                        <a:ext cx="2237474" cy="406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Transmission </a:t>
            </a:r>
            <a:r>
              <a:rPr lang="de-AT" dirty="0" err="1"/>
              <a:t>Spectrum</a:t>
            </a:r>
            <a:endParaRPr lang="de-A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B5E39A-C245-4A8E-B6BF-A70F18A9AA1B}"/>
              </a:ext>
            </a:extLst>
          </p:cNvPr>
          <p:cNvSpPr/>
          <p:nvPr/>
        </p:nvSpPr>
        <p:spPr>
          <a:xfrm>
            <a:off x="323528" y="1026055"/>
            <a:ext cx="78482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200" spc="-5" dirty="0">
                <a:latin typeface="Arial"/>
                <a:cs typeface="Arial"/>
              </a:rPr>
              <a:t>Switched </a:t>
            </a:r>
            <a:r>
              <a:rPr lang="de-AT" sz="2200" spc="-5" dirty="0" err="1">
                <a:latin typeface="Arial"/>
                <a:cs typeface="Arial"/>
              </a:rPr>
              <a:t>resonator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smtClean="0">
                <a:latin typeface="Arial"/>
                <a:cs typeface="Arial"/>
              </a:rPr>
              <a:t>ON</a:t>
            </a:r>
            <a:endParaRPr lang="en-GB" sz="2200" spc="-5" dirty="0">
              <a:latin typeface="Arial"/>
              <a:cs typeface="Arial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" y="1671693"/>
            <a:ext cx="8064896" cy="366303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" y="1656738"/>
            <a:ext cx="8064896" cy="366303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" y="1671693"/>
            <a:ext cx="8064896" cy="3663034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" y="1671693"/>
            <a:ext cx="8064896" cy="366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Spectrum</a:t>
            </a:r>
            <a:endParaRPr lang="de-A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FA9DC-E502-4187-B3CA-722D826EF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3"/>
          <a:stretch/>
        </p:blipFill>
        <p:spPr>
          <a:xfrm>
            <a:off x="1966895" y="1556792"/>
            <a:ext cx="4269383" cy="4774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72E08-B7B0-43F1-8767-912BF9BA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646896" y="3420472"/>
            <a:ext cx="4461313" cy="8779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B74A66-E9FB-489F-B1D8-369FB023DC9B}"/>
              </a:ext>
            </a:extLst>
          </p:cNvPr>
          <p:cNvSpPr/>
          <p:nvPr/>
        </p:nvSpPr>
        <p:spPr>
          <a:xfrm>
            <a:off x="323528" y="1026055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pc="-5" dirty="0" smtClean="0">
                <a:latin typeface="Arial"/>
                <a:cs typeface="Arial"/>
              </a:rPr>
              <a:t>change number of atoms coupling to the resonator </a:t>
            </a:r>
            <a:endParaRPr lang="en-GB" spc="-5" dirty="0"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57033C-A1F8-4230-B32B-4E070035219E}"/>
              </a:ext>
            </a:extLst>
          </p:cNvPr>
          <p:cNvSpPr/>
          <p:nvPr/>
        </p:nvSpPr>
        <p:spPr>
          <a:xfrm>
            <a:off x="1966895" y="1448780"/>
            <a:ext cx="28803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78CD4C-4B4E-4391-A33F-5575EFF88149}"/>
              </a:ext>
            </a:extLst>
          </p:cNvPr>
          <p:cNvCxnSpPr/>
          <p:nvPr/>
        </p:nvCxnSpPr>
        <p:spPr>
          <a:xfrm flipV="1">
            <a:off x="1691680" y="2013921"/>
            <a:ext cx="0" cy="35834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A180C11-B34A-4D84-A977-9526647C73BA}"/>
              </a:ext>
            </a:extLst>
          </p:cNvPr>
          <p:cNvSpPr txBox="1"/>
          <p:nvPr/>
        </p:nvSpPr>
        <p:spPr>
          <a:xfrm rot="16200000">
            <a:off x="325848" y="3621003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 smtClean="0"/>
              <a:t>coupling</a:t>
            </a:r>
            <a:r>
              <a:rPr lang="de-AT" dirty="0" smtClean="0"/>
              <a:t> </a:t>
            </a:r>
            <a:r>
              <a:rPr lang="de-AT" dirty="0" err="1"/>
              <a:t>increases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1DCDD2-FBD6-44D7-B4F9-4E75603C2AB7}"/>
              </a:ext>
            </a:extLst>
          </p:cNvPr>
          <p:cNvSpPr txBox="1"/>
          <p:nvPr/>
        </p:nvSpPr>
        <p:spPr>
          <a:xfrm>
            <a:off x="6216034" y="5445224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r</a:t>
            </a:r>
            <a:r>
              <a:rPr lang="de-AT" dirty="0" err="1" smtClean="0"/>
              <a:t>eference</a:t>
            </a:r>
            <a:r>
              <a:rPr lang="de-AT" dirty="0" smtClean="0"/>
              <a:t> </a:t>
            </a:r>
            <a:r>
              <a:rPr lang="de-AT" dirty="0" err="1" smtClean="0"/>
              <a:t>spectrum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D67BE-29EC-4D83-AA48-D0AEF68EC2B6}"/>
              </a:ext>
            </a:extLst>
          </p:cNvPr>
          <p:cNvSpPr txBox="1"/>
          <p:nvPr/>
        </p:nvSpPr>
        <p:spPr>
          <a:xfrm>
            <a:off x="6220626" y="2111616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Multimode-</a:t>
            </a:r>
          </a:p>
          <a:p>
            <a:r>
              <a:rPr lang="de-AT" dirty="0"/>
              <a:t>strong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regime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2788768" y="6395050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l</a:t>
            </a:r>
            <a:r>
              <a:rPr lang="de-AT" dirty="0" err="1" smtClean="0"/>
              <a:t>aser</a:t>
            </a:r>
            <a:r>
              <a:rPr lang="de-AT" dirty="0" smtClean="0"/>
              <a:t> – </a:t>
            </a:r>
            <a:r>
              <a:rPr lang="de-AT" dirty="0" err="1" smtClean="0"/>
              <a:t>cavity</a:t>
            </a:r>
            <a:r>
              <a:rPr lang="de-AT" dirty="0" smtClean="0"/>
              <a:t> </a:t>
            </a:r>
            <a:r>
              <a:rPr lang="de-AT" dirty="0" err="1" smtClean="0"/>
              <a:t>detuning</a:t>
            </a:r>
            <a:r>
              <a:rPr lang="de-AT" dirty="0" smtClean="0"/>
              <a:t>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de-AT" dirty="0"/>
              <a:t>/FSR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2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52661"/>
            <a:ext cx="7429552" cy="648072"/>
          </a:xfrm>
        </p:spPr>
        <p:txBody>
          <a:bodyPr/>
          <a:lstStyle/>
          <a:p>
            <a:r>
              <a:rPr lang="de-AT" dirty="0" smtClean="0"/>
              <a:t>Temporal </a:t>
            </a:r>
            <a:r>
              <a:rPr lang="de-AT" dirty="0" err="1" smtClean="0"/>
              <a:t>dynamics</a:t>
            </a:r>
            <a:endParaRPr lang="de-AT" dirty="0"/>
          </a:p>
        </p:txBody>
      </p:sp>
      <p:sp>
        <p:nvSpPr>
          <p:cNvPr id="12" name="object 3"/>
          <p:cNvSpPr/>
          <p:nvPr/>
        </p:nvSpPr>
        <p:spPr>
          <a:xfrm>
            <a:off x="179512" y="1628800"/>
            <a:ext cx="6501836" cy="2659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hteck 12"/>
          <p:cNvSpPr/>
          <p:nvPr/>
        </p:nvSpPr>
        <p:spPr>
          <a:xfrm>
            <a:off x="5896562" y="4020000"/>
            <a:ext cx="432048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chemeClr val="tx1"/>
                </a:solidFill>
              </a:rPr>
              <a:t>BS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6444208" y="4185084"/>
            <a:ext cx="7200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rot="16200000" flipH="1" flipV="1">
            <a:off x="5724127" y="4849924"/>
            <a:ext cx="7200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17"/>
          <p:cNvSpPr/>
          <p:nvPr/>
        </p:nvSpPr>
        <p:spPr>
          <a:xfrm>
            <a:off x="7319317" y="3880284"/>
            <a:ext cx="389889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/>
          <p:cNvSpPr/>
          <p:nvPr/>
        </p:nvSpPr>
        <p:spPr>
          <a:xfrm rot="5400000">
            <a:off x="5889223" y="5191353"/>
            <a:ext cx="389889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ogen 19"/>
          <p:cNvSpPr/>
          <p:nvPr/>
        </p:nvSpPr>
        <p:spPr>
          <a:xfrm rot="5400000">
            <a:off x="5643062" y="3690447"/>
            <a:ext cx="2057086" cy="194421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feld 21"/>
          <p:cNvSpPr txBox="1"/>
          <p:nvPr/>
        </p:nvSpPr>
        <p:spPr>
          <a:xfrm>
            <a:off x="6544694" y="576129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 smtClean="0"/>
              <a:t>count</a:t>
            </a:r>
            <a:r>
              <a:rPr lang="de-AT" dirty="0" smtClean="0"/>
              <a:t> </a:t>
            </a:r>
            <a:r>
              <a:rPr lang="de-AT" dirty="0" err="1" smtClean="0"/>
              <a:t>coincidences</a:t>
            </a:r>
            <a:endParaRPr lang="en-GB" dirty="0"/>
          </a:p>
        </p:txBody>
      </p:sp>
      <p:sp>
        <p:nvSpPr>
          <p:cNvPr id="23" name="object 5"/>
          <p:cNvSpPr/>
          <p:nvPr/>
        </p:nvSpPr>
        <p:spPr>
          <a:xfrm>
            <a:off x="1547664" y="1412776"/>
            <a:ext cx="2971081" cy="1296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Pfeil nach rechts 23"/>
          <p:cNvSpPr/>
          <p:nvPr/>
        </p:nvSpPr>
        <p:spPr>
          <a:xfrm rot="19326572">
            <a:off x="1440371" y="2574904"/>
            <a:ext cx="1512168" cy="638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 smtClean="0"/>
              <a:t>res</a:t>
            </a:r>
            <a:r>
              <a:rPr lang="de-AT" dirty="0" smtClean="0"/>
              <a:t>. light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064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52661"/>
            <a:ext cx="7429552" cy="648072"/>
          </a:xfrm>
        </p:spPr>
        <p:txBody>
          <a:bodyPr/>
          <a:lstStyle/>
          <a:p>
            <a:r>
              <a:rPr lang="de-AT" dirty="0" smtClean="0"/>
              <a:t>g</a:t>
            </a:r>
            <a:r>
              <a:rPr lang="de-AT" baseline="30000" dirty="0" smtClean="0"/>
              <a:t>(2)</a:t>
            </a:r>
            <a:r>
              <a:rPr lang="de-AT" dirty="0"/>
              <a:t> </a:t>
            </a:r>
            <a:r>
              <a:rPr lang="de-AT" dirty="0" err="1" smtClean="0"/>
              <a:t>measurements</a:t>
            </a:r>
            <a:endParaRPr lang="de-AT" dirty="0"/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32035FEA-FAC5-4ECD-B062-722008A5BF06}"/>
              </a:ext>
            </a:extLst>
          </p:cNvPr>
          <p:cNvSpPr txBox="1"/>
          <p:nvPr/>
        </p:nvSpPr>
        <p:spPr>
          <a:xfrm>
            <a:off x="251520" y="1052736"/>
            <a:ext cx="8496944" cy="8381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10" dirty="0" err="1" smtClean="0">
                <a:latin typeface="Arial"/>
                <a:cs typeface="Arial"/>
              </a:rPr>
              <a:t>external</a:t>
            </a:r>
            <a:r>
              <a:rPr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excitation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of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around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lang="de-AT" sz="2200" spc="-5" dirty="0">
                <a:latin typeface="Arial"/>
                <a:cs typeface="Arial"/>
              </a:rPr>
              <a:t>4</a:t>
            </a:r>
            <a:r>
              <a:rPr sz="2200" spc="-5" dirty="0">
                <a:latin typeface="Arial"/>
                <a:cs typeface="Arial"/>
              </a:rPr>
              <a:t>00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atoms</a:t>
            </a:r>
            <a:endParaRPr lang="de-AT" sz="2200" spc="-5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5" dirty="0" err="1">
                <a:latin typeface="Arial"/>
                <a:cs typeface="Arial"/>
              </a:rPr>
              <a:t>Comparision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between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resonator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switched</a:t>
            </a:r>
            <a:r>
              <a:rPr lang="de-AT" sz="2200" spc="-5" dirty="0" smtClean="0">
                <a:latin typeface="Arial"/>
                <a:cs typeface="Arial"/>
              </a:rPr>
              <a:t> on </a:t>
            </a:r>
            <a:r>
              <a:rPr lang="de-AT" sz="2200" spc="-5" dirty="0" err="1" smtClean="0">
                <a:latin typeface="Arial"/>
                <a:cs typeface="Arial"/>
              </a:rPr>
              <a:t>and</a:t>
            </a:r>
            <a:r>
              <a:rPr lang="de-AT" sz="2200" spc="-5" dirty="0" smtClean="0">
                <a:latin typeface="Arial"/>
                <a:cs typeface="Arial"/>
              </a:rPr>
              <a:t> off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634C2-58BC-4AEA-99CF-2BE6AEF92F05}"/>
              </a:ext>
            </a:extLst>
          </p:cNvPr>
          <p:cNvSpPr txBox="1"/>
          <p:nvPr/>
        </p:nvSpPr>
        <p:spPr>
          <a:xfrm>
            <a:off x="251520" y="5805264"/>
            <a:ext cx="7617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Revivals at </a:t>
            </a:r>
            <a:r>
              <a:rPr lang="de-AT" dirty="0" err="1"/>
              <a:t>roundtrip</a:t>
            </a:r>
            <a:r>
              <a:rPr lang="de-AT" dirty="0"/>
              <a:t> </a:t>
            </a:r>
            <a:r>
              <a:rPr lang="de-AT" dirty="0" err="1"/>
              <a:t>times</a:t>
            </a:r>
            <a:endParaRPr lang="de-AT" dirty="0"/>
          </a:p>
          <a:p>
            <a:r>
              <a:rPr lang="de-AT" dirty="0">
                <a:sym typeface="Wingdings" panose="05000000000000000000" pitchFamily="2" charset="2"/>
              </a:rPr>
              <a:t> Photons </a:t>
            </a:r>
            <a:r>
              <a:rPr lang="de-AT" dirty="0" err="1">
                <a:sym typeface="Wingdings" panose="05000000000000000000" pitchFamily="2" charset="2"/>
              </a:rPr>
              <a:t>travel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as</a:t>
            </a:r>
            <a:r>
              <a:rPr lang="de-AT" dirty="0">
                <a:sym typeface="Wingdings" panose="05000000000000000000" pitchFamily="2" charset="2"/>
              </a:rPr>
              <a:t> a pulse and </a:t>
            </a:r>
            <a:r>
              <a:rPr lang="de-AT" dirty="0" err="1">
                <a:sym typeface="Wingdings" panose="05000000000000000000" pitchFamily="2" charset="2"/>
              </a:rPr>
              <a:t>thus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couple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to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several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resonator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modes</a:t>
            </a:r>
            <a:endParaRPr lang="en-GB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7" y="2124689"/>
            <a:ext cx="4885024" cy="341554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7" y="2123834"/>
            <a:ext cx="4886247" cy="341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23C075-0761-4FA1-B017-F18166353FD3}"/>
              </a:ext>
            </a:extLst>
          </p:cNvPr>
          <p:cNvSpPr/>
          <p:nvPr/>
        </p:nvSpPr>
        <p:spPr>
          <a:xfrm>
            <a:off x="1187624" y="2238819"/>
            <a:ext cx="3744416" cy="2376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feld 10"/>
          <p:cNvSpPr txBox="1"/>
          <p:nvPr/>
        </p:nvSpPr>
        <p:spPr>
          <a:xfrm>
            <a:off x="5230109" y="4615083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 smtClean="0">
                <a:solidFill>
                  <a:srgbClr val="1F77B4"/>
                </a:solidFill>
              </a:rPr>
              <a:t>resonator</a:t>
            </a:r>
            <a:r>
              <a:rPr lang="de-AT" dirty="0" smtClean="0">
                <a:solidFill>
                  <a:srgbClr val="1F77B4"/>
                </a:solidFill>
              </a:rPr>
              <a:t> OFF</a:t>
            </a:r>
          </a:p>
          <a:p>
            <a:r>
              <a:rPr lang="de-AT" dirty="0" err="1" smtClean="0">
                <a:solidFill>
                  <a:srgbClr val="FF963A"/>
                </a:solidFill>
              </a:rPr>
              <a:t>resonator</a:t>
            </a:r>
            <a:r>
              <a:rPr lang="de-AT" dirty="0" smtClean="0">
                <a:solidFill>
                  <a:srgbClr val="FF963A"/>
                </a:solidFill>
              </a:rPr>
              <a:t> ON</a:t>
            </a:r>
            <a:endParaRPr lang="en-GB" dirty="0">
              <a:solidFill>
                <a:srgbClr val="FF96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3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g(2)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32035FEA-FAC5-4ECD-B062-722008A5BF06}"/>
              </a:ext>
            </a:extLst>
          </p:cNvPr>
          <p:cNvSpPr txBox="1"/>
          <p:nvPr/>
        </p:nvSpPr>
        <p:spPr>
          <a:xfrm>
            <a:off x="251520" y="1237935"/>
            <a:ext cx="8496944" cy="31291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indent="0"/>
            <a:r>
              <a:rPr lang="en-GB" sz="2400" b="1" dirty="0">
                <a:latin typeface="Arial"/>
                <a:cs typeface="Arial"/>
              </a:rPr>
              <a:t>Strongly coupled in a only single round-trip</a:t>
            </a:r>
            <a:endParaRPr lang="en-GB" sz="2400" i="1" dirty="0"/>
          </a:p>
          <a:p>
            <a:pPr marL="0" indent="0" algn="r"/>
            <a:r>
              <a:rPr lang="en-GB" sz="2400" i="1" dirty="0" err="1"/>
              <a:t>D.Meiser</a:t>
            </a:r>
            <a:r>
              <a:rPr lang="en-GB" sz="2400" i="1" dirty="0"/>
              <a:t>, P. </a:t>
            </a:r>
            <a:r>
              <a:rPr lang="en-GB" sz="2400" i="1" dirty="0" err="1"/>
              <a:t>Meystre</a:t>
            </a:r>
            <a:r>
              <a:rPr lang="en-GB" sz="2400" i="1" dirty="0"/>
              <a:t>, PRA (2006)</a:t>
            </a:r>
          </a:p>
          <a:p>
            <a:endParaRPr lang="de-AT" sz="2400" dirty="0"/>
          </a:p>
          <a:p>
            <a:r>
              <a:rPr lang="de-AT" sz="2400" dirty="0" err="1"/>
              <a:t>Observe</a:t>
            </a:r>
            <a:r>
              <a:rPr lang="de-AT" sz="2400" dirty="0"/>
              <a:t> non-</a:t>
            </a:r>
            <a:r>
              <a:rPr lang="de-AT" sz="2400" dirty="0" err="1"/>
              <a:t>markovian</a:t>
            </a:r>
            <a:r>
              <a:rPr lang="de-AT" sz="2400" dirty="0"/>
              <a:t> </a:t>
            </a:r>
            <a:r>
              <a:rPr lang="de-AT" sz="2400" dirty="0" err="1"/>
              <a:t>behaviour</a:t>
            </a:r>
            <a:r>
              <a:rPr lang="de-AT" sz="2400" dirty="0"/>
              <a:t> </a:t>
            </a:r>
            <a:r>
              <a:rPr lang="de-AT" sz="2400" dirty="0" err="1"/>
              <a:t>of</a:t>
            </a:r>
            <a:r>
              <a:rPr lang="de-AT" sz="2400" dirty="0"/>
              <a:t> atom-resonator </a:t>
            </a:r>
            <a:r>
              <a:rPr lang="de-AT" sz="2400" dirty="0" err="1"/>
              <a:t>system</a:t>
            </a:r>
            <a:endParaRPr lang="de-AT" sz="2400" dirty="0"/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en-GB" sz="2200" spc="-10" dirty="0">
                <a:latin typeface="Arial"/>
                <a:cs typeface="Arial"/>
              </a:rPr>
              <a:t>“effective” </a:t>
            </a:r>
            <a:r>
              <a:rPr lang="en-GB" sz="2200" spc="-5" dirty="0">
                <a:latin typeface="Arial"/>
                <a:cs typeface="Arial"/>
              </a:rPr>
              <a:t>atom number for multimode strong coupling </a:t>
            </a:r>
            <a:r>
              <a:rPr lang="en-GB" sz="2200" dirty="0">
                <a:latin typeface="Arial"/>
                <a:cs typeface="Arial"/>
              </a:rPr>
              <a:t>~</a:t>
            </a:r>
            <a:r>
              <a:rPr lang="en-GB" sz="2200" spc="-30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100</a:t>
            </a:r>
            <a:endParaRPr lang="de-AT" sz="2200" spc="-10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endParaRPr lang="de-AT" sz="2200" spc="-10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endParaRPr lang="de-AT" sz="2200" spc="-10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5" dirty="0" err="1">
                <a:latin typeface="Arial"/>
                <a:cs typeface="Arial"/>
              </a:rPr>
              <a:t>Comparision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between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critically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coupled</a:t>
            </a:r>
            <a:r>
              <a:rPr lang="de-AT" sz="2200" spc="-5" dirty="0">
                <a:latin typeface="Arial"/>
                <a:cs typeface="Arial"/>
              </a:rPr>
              <a:t> and </a:t>
            </a:r>
            <a:r>
              <a:rPr lang="de-AT" sz="2200" spc="-5" dirty="0" err="1">
                <a:latin typeface="Arial"/>
                <a:cs typeface="Arial"/>
              </a:rPr>
              <a:t>overcoupled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resonator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21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7558" y="151129"/>
            <a:ext cx="708680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AT" sz="3200" dirty="0"/>
              <a:t>MMSC </a:t>
            </a:r>
            <a:r>
              <a:rPr lang="de-AT" sz="3200" dirty="0" err="1"/>
              <a:t>Conclusion</a:t>
            </a:r>
            <a:endParaRPr sz="3200" dirty="0"/>
          </a:p>
        </p:txBody>
      </p:sp>
      <p:sp>
        <p:nvSpPr>
          <p:cNvPr id="7" name="object 7"/>
          <p:cNvSpPr/>
          <p:nvPr/>
        </p:nvSpPr>
        <p:spPr>
          <a:xfrm>
            <a:off x="5436096" y="5115606"/>
            <a:ext cx="2552640" cy="176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1040" y="1789429"/>
            <a:ext cx="7884159" cy="1821011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lang="de-AT" sz="2200" spc="-5" dirty="0" smtClean="0">
                <a:latin typeface="Arial"/>
                <a:cs typeface="Arial"/>
              </a:rPr>
              <a:t>Observation </a:t>
            </a:r>
            <a:r>
              <a:rPr lang="de-AT" sz="2200" spc="-5" dirty="0" err="1" smtClean="0">
                <a:latin typeface="Arial"/>
                <a:cs typeface="Arial"/>
              </a:rPr>
              <a:t>of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multiomode</a:t>
            </a:r>
            <a:r>
              <a:rPr lang="de-AT" sz="2200" spc="-5" dirty="0" smtClean="0">
                <a:latin typeface="Arial"/>
                <a:cs typeface="Arial"/>
              </a:rPr>
              <a:t> strong </a:t>
            </a:r>
            <a:r>
              <a:rPr lang="de-AT" sz="2200" spc="-5" dirty="0" err="1" smtClean="0">
                <a:latin typeface="Arial"/>
                <a:cs typeface="Arial"/>
              </a:rPr>
              <a:t>coupling</a:t>
            </a:r>
            <a:endParaRPr lang="de-AT" sz="2200" spc="-5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endParaRPr lang="de-AT" sz="2200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lang="de-AT" sz="2200" spc="-5" dirty="0" smtClean="0">
                <a:latin typeface="Arial"/>
                <a:cs typeface="Arial"/>
              </a:rPr>
              <a:t>Observation </a:t>
            </a:r>
            <a:r>
              <a:rPr lang="de-AT" sz="2200" spc="-5" dirty="0" err="1" smtClean="0">
                <a:latin typeface="Arial"/>
                <a:cs typeface="Arial"/>
              </a:rPr>
              <a:t>of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multimode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dynamics</a:t>
            </a:r>
            <a:r>
              <a:rPr lang="de-AT" sz="2200" spc="-5" dirty="0" smtClean="0">
                <a:latin typeface="Arial"/>
                <a:cs typeface="Arial"/>
              </a:rPr>
              <a:t> in </a:t>
            </a:r>
            <a:r>
              <a:rPr lang="de-AT" sz="2200" spc="-5" dirty="0" err="1" smtClean="0">
                <a:latin typeface="Arial"/>
                <a:cs typeface="Arial"/>
              </a:rPr>
              <a:t>correlation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measurements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7504" y="4869160"/>
            <a:ext cx="3829736" cy="1866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0730" y="163829"/>
            <a:ext cx="186705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Ou</a:t>
            </a:r>
            <a:r>
              <a:rPr spc="-5" dirty="0"/>
              <a:t>t</a:t>
            </a:r>
            <a:r>
              <a:rPr spc="-15" dirty="0"/>
              <a:t>l</a:t>
            </a:r>
            <a:r>
              <a:rPr spc="5" dirty="0"/>
              <a:t>oo</a:t>
            </a:r>
            <a:r>
              <a:rPr dirty="0"/>
              <a:t>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520" y="1216964"/>
            <a:ext cx="7969809" cy="50629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Next experimental</a:t>
            </a:r>
            <a:r>
              <a:rPr sz="2200" spc="-40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steps</a:t>
            </a:r>
            <a:endParaRPr lang="de-AT" sz="2200" spc="-5" dirty="0">
              <a:solidFill>
                <a:srgbClr val="4E80BC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2200" dirty="0"/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2200" spc="-15" dirty="0"/>
              <a:t>Trapping </a:t>
            </a:r>
            <a:r>
              <a:rPr lang="en-GB" sz="2200" spc="-5" dirty="0"/>
              <a:t>atoms </a:t>
            </a:r>
            <a:r>
              <a:rPr lang="en-GB" sz="2200" dirty="0"/>
              <a:t>in </a:t>
            </a:r>
            <a:r>
              <a:rPr lang="en-GB" sz="2200" spc="-5" dirty="0"/>
              <a:t>evanescent field of the </a:t>
            </a:r>
            <a:r>
              <a:rPr lang="en-GB" sz="2200" spc="-5" dirty="0" smtClean="0"/>
              <a:t>nanofiber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de-AT" sz="2200" spc="-5" dirty="0" err="1" smtClean="0"/>
              <a:t>Studying</a:t>
            </a:r>
            <a:r>
              <a:rPr lang="de-AT" sz="2200" spc="-5" dirty="0" smtClean="0"/>
              <a:t> </a:t>
            </a:r>
            <a:r>
              <a:rPr lang="de-AT" sz="2200" spc="-5" dirty="0" err="1" smtClean="0"/>
              <a:t>the</a:t>
            </a:r>
            <a:r>
              <a:rPr lang="de-AT" sz="2200" spc="-5" dirty="0" smtClean="0"/>
              <a:t> </a:t>
            </a:r>
            <a:r>
              <a:rPr lang="de-AT" sz="2200" spc="-5" dirty="0" err="1" smtClean="0"/>
              <a:t>interaction</a:t>
            </a:r>
            <a:r>
              <a:rPr lang="de-AT" sz="2200" spc="-5" dirty="0" smtClean="0"/>
              <a:t> </a:t>
            </a:r>
            <a:r>
              <a:rPr lang="de-AT" sz="2200" spc="-5" dirty="0" err="1" smtClean="0"/>
              <a:t>of</a:t>
            </a:r>
            <a:r>
              <a:rPr lang="de-AT" sz="2200" spc="-5" dirty="0" smtClean="0"/>
              <a:t> </a:t>
            </a:r>
            <a:r>
              <a:rPr lang="de-AT" sz="2200" spc="-5" dirty="0" err="1" smtClean="0"/>
              <a:t>photons</a:t>
            </a:r>
            <a:r>
              <a:rPr lang="de-AT" sz="2200" spc="-5" dirty="0" smtClean="0"/>
              <a:t> in different </a:t>
            </a:r>
            <a:r>
              <a:rPr lang="de-AT" sz="2200" spc="-5" dirty="0" err="1" smtClean="0"/>
              <a:t>modes</a:t>
            </a:r>
            <a:endParaRPr lang="en-GB" sz="2200" dirty="0"/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2200" spc="-5" dirty="0">
              <a:solidFill>
                <a:srgbClr val="4E80BC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200" spc="-5" dirty="0">
                <a:solidFill>
                  <a:srgbClr val="4E80BC"/>
                </a:solidFill>
                <a:latin typeface="Arial"/>
                <a:cs typeface="Arial"/>
              </a:rPr>
              <a:t>And</a:t>
            </a:r>
            <a:r>
              <a:rPr lang="en-GB" sz="2200" spc="-75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lang="en-GB" sz="2200" spc="-5" dirty="0">
                <a:solidFill>
                  <a:srgbClr val="4E80BC"/>
                </a:solidFill>
                <a:latin typeface="Arial"/>
                <a:cs typeface="Arial"/>
              </a:rPr>
              <a:t>then?</a:t>
            </a:r>
            <a:endParaRPr lang="en-GB"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30"/>
              </a:spcBef>
              <a:buFont typeface="Arial" panose="020B0604020202020204" pitchFamily="34" charset="0"/>
              <a:buChar char="•"/>
            </a:pPr>
            <a:r>
              <a:rPr lang="en-GB" sz="2200" spc="-5" dirty="0" smtClean="0">
                <a:latin typeface="Arial"/>
                <a:cs typeface="Arial"/>
              </a:rPr>
              <a:t>new </a:t>
            </a:r>
            <a:r>
              <a:rPr lang="en-GB" sz="2200" spc="-5" dirty="0">
                <a:latin typeface="Arial"/>
                <a:cs typeface="Arial"/>
              </a:rPr>
              <a:t>type of photon-resonator</a:t>
            </a:r>
            <a:r>
              <a:rPr lang="en-GB" sz="2200" spc="-10" dirty="0">
                <a:latin typeface="Arial"/>
                <a:cs typeface="Arial"/>
              </a:rPr>
              <a:t> </a:t>
            </a:r>
            <a:r>
              <a:rPr lang="en-GB" sz="2200" spc="-5" dirty="0" smtClean="0">
                <a:latin typeface="Arial"/>
                <a:cs typeface="Arial"/>
              </a:rPr>
              <a:t>dynamics</a:t>
            </a:r>
          </a:p>
          <a:p>
            <a:pPr marL="812800" lvl="1" indent="-342900">
              <a:spcBef>
                <a:spcPts val="1230"/>
              </a:spcBef>
              <a:buFont typeface="Wingdings" panose="05000000000000000000" pitchFamily="2" charset="2"/>
              <a:buChar char="Ø"/>
            </a:pPr>
            <a:r>
              <a:rPr lang="de-AT" sz="2200" spc="-5" dirty="0" err="1" smtClean="0">
                <a:latin typeface="Arial"/>
                <a:cs typeface="Arial"/>
              </a:rPr>
              <a:t>roundtrip</a:t>
            </a:r>
            <a:r>
              <a:rPr lang="de-AT" sz="2200" spc="-5" dirty="0" smtClean="0">
                <a:latin typeface="Arial"/>
                <a:cs typeface="Arial"/>
              </a:rPr>
              <a:t> time </a:t>
            </a:r>
            <a:r>
              <a:rPr lang="de-AT" sz="2200" spc="-5" dirty="0" err="1" smtClean="0">
                <a:latin typeface="Arial"/>
                <a:cs typeface="Arial"/>
              </a:rPr>
              <a:t>is</a:t>
            </a:r>
            <a:r>
              <a:rPr lang="de-AT" sz="2200" spc="-5" dirty="0" smtClean="0">
                <a:latin typeface="Arial"/>
                <a:cs typeface="Arial"/>
              </a:rPr>
              <a:t> not </a:t>
            </a:r>
            <a:r>
              <a:rPr lang="de-AT" sz="2200" spc="-5" dirty="0" err="1" smtClean="0">
                <a:latin typeface="Arial"/>
                <a:cs typeface="Arial"/>
              </a:rPr>
              <a:t>negligible</a:t>
            </a:r>
            <a:endParaRPr lang="de-AT" sz="2200" spc="-5" dirty="0" smtClean="0">
              <a:latin typeface="Arial"/>
              <a:cs typeface="Arial"/>
            </a:endParaRPr>
          </a:p>
          <a:p>
            <a:pPr marL="812800" lvl="1" indent="-342900">
              <a:spcBef>
                <a:spcPts val="1230"/>
              </a:spcBef>
              <a:buFont typeface="Wingdings" panose="05000000000000000000" pitchFamily="2" charset="2"/>
              <a:buChar char="Ø"/>
            </a:pPr>
            <a:r>
              <a:rPr lang="de-AT" sz="2200" spc="-5" dirty="0" err="1" smtClean="0">
                <a:latin typeface="Arial"/>
                <a:cs typeface="Arial"/>
              </a:rPr>
              <a:t>no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instantaneous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atom</a:t>
            </a:r>
            <a:r>
              <a:rPr lang="de-AT" sz="2200" spc="-5" dirty="0" smtClean="0">
                <a:latin typeface="Arial"/>
                <a:cs typeface="Arial"/>
              </a:rPr>
              <a:t> – </a:t>
            </a:r>
            <a:r>
              <a:rPr lang="de-AT" sz="2200" spc="-5" dirty="0" err="1" smtClean="0">
                <a:latin typeface="Arial"/>
                <a:cs typeface="Arial"/>
              </a:rPr>
              <a:t>cavity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interaction</a:t>
            </a:r>
            <a:endParaRPr lang="en-GB" sz="2200" dirty="0">
              <a:latin typeface="Arial"/>
              <a:cs typeface="Arial"/>
            </a:endParaRPr>
          </a:p>
          <a:p>
            <a:pPr marL="812800" lvl="1" indent="-342900">
              <a:spcBef>
                <a:spcPts val="1230"/>
              </a:spcBef>
              <a:buFont typeface="Wingdings" panose="05000000000000000000" pitchFamily="2" charset="2"/>
              <a:buChar char="Ø"/>
            </a:pPr>
            <a:r>
              <a:rPr lang="de-AT" sz="2200" spc="-5" dirty="0" smtClean="0">
                <a:latin typeface="Arial"/>
                <a:cs typeface="Arial"/>
              </a:rPr>
              <a:t>non-</a:t>
            </a:r>
            <a:r>
              <a:rPr lang="de-AT" sz="2200" spc="-5" dirty="0" err="1" smtClean="0">
                <a:latin typeface="Arial"/>
                <a:cs typeface="Arial"/>
              </a:rPr>
              <a:t>linearities</a:t>
            </a:r>
            <a:endParaRPr lang="de-AT" sz="2200" spc="-5" dirty="0" smtClean="0">
              <a:latin typeface="Arial"/>
              <a:cs typeface="Arial"/>
            </a:endParaRPr>
          </a:p>
          <a:p>
            <a:pPr marL="812800" lvl="1" indent="-342900">
              <a:spcBef>
                <a:spcPts val="1230"/>
              </a:spcBef>
              <a:buFont typeface="Wingdings" panose="05000000000000000000" pitchFamily="2" charset="2"/>
              <a:buChar char="Ø"/>
            </a:pPr>
            <a:r>
              <a:rPr lang="de-AT" sz="2200" spc="-5" dirty="0" err="1">
                <a:latin typeface="Arial"/>
                <a:cs typeface="Arial"/>
              </a:rPr>
              <a:t>m</a:t>
            </a:r>
            <a:r>
              <a:rPr lang="de-AT" sz="2200" spc="-5" dirty="0" err="1" smtClean="0">
                <a:latin typeface="Arial"/>
                <a:cs typeface="Arial"/>
              </a:rPr>
              <a:t>ode</a:t>
            </a:r>
            <a:r>
              <a:rPr lang="de-AT" sz="2200" spc="-5" dirty="0" smtClean="0">
                <a:latin typeface="Arial"/>
                <a:cs typeface="Arial"/>
              </a:rPr>
              <a:t> – </a:t>
            </a:r>
            <a:r>
              <a:rPr lang="de-AT" sz="2200" spc="-5" dirty="0" err="1" smtClean="0">
                <a:latin typeface="Arial"/>
                <a:cs typeface="Arial"/>
              </a:rPr>
              <a:t>mode</a:t>
            </a:r>
            <a:r>
              <a:rPr lang="de-AT" sz="2200" spc="-5" dirty="0" smtClean="0">
                <a:latin typeface="Arial"/>
                <a:cs typeface="Arial"/>
              </a:rPr>
              <a:t> </a:t>
            </a:r>
            <a:r>
              <a:rPr lang="de-AT" sz="2200" spc="-5" dirty="0" err="1" smtClean="0">
                <a:latin typeface="Arial"/>
                <a:cs typeface="Arial"/>
              </a:rPr>
              <a:t>interaction</a:t>
            </a:r>
            <a:endParaRPr lang="de-AT" sz="2200" spc="-5" dirty="0" smtClean="0">
              <a:latin typeface="Arial"/>
              <a:cs typeface="Arial"/>
            </a:endParaRPr>
          </a:p>
          <a:p>
            <a:pPr marL="12700">
              <a:spcBef>
                <a:spcPts val="1230"/>
              </a:spcBef>
            </a:pPr>
            <a:r>
              <a:rPr lang="de-AT" sz="2200" spc="-5" dirty="0" err="1">
                <a:solidFill>
                  <a:srgbClr val="4E80BC"/>
                </a:solidFill>
                <a:latin typeface="Arial"/>
                <a:cs typeface="Arial"/>
              </a:rPr>
              <a:t>Ideas</a:t>
            </a:r>
            <a:r>
              <a:rPr lang="de-AT" sz="2200" spc="-5" dirty="0">
                <a:solidFill>
                  <a:srgbClr val="4E80BC"/>
                </a:solidFill>
                <a:latin typeface="Arial"/>
                <a:cs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291" y="1972146"/>
            <a:ext cx="3114675" cy="16287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Cavity</a:t>
            </a:r>
            <a:r>
              <a:rPr lang="de-AT" dirty="0"/>
              <a:t> QED</a:t>
            </a:r>
          </a:p>
        </p:txBody>
      </p:sp>
      <p:sp>
        <p:nvSpPr>
          <p:cNvPr id="17" name="Rechteck 16"/>
          <p:cNvSpPr/>
          <p:nvPr/>
        </p:nvSpPr>
        <p:spPr>
          <a:xfrm>
            <a:off x="4230291" y="1916832"/>
            <a:ext cx="3114674" cy="18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291" y="1987004"/>
            <a:ext cx="304800" cy="162877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72146"/>
            <a:ext cx="3114675" cy="162877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10816" y="1987004"/>
            <a:ext cx="304800" cy="162877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319" y="2500783"/>
            <a:ext cx="828675" cy="5715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077072"/>
            <a:ext cx="3531883" cy="1956120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6889996" y="6099264"/>
            <a:ext cx="17491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/>
              <a:t>Credit: E. Edwards/JQI</a:t>
            </a:r>
          </a:p>
        </p:txBody>
      </p:sp>
    </p:spTree>
    <p:extLst>
      <p:ext uri="{BB962C8B-B14F-4D97-AF65-F5344CB8AC3E}">
        <p14:creationId xmlns:p14="http://schemas.microsoft.com/office/powerpoint/2010/main" val="26758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0.34358 -0.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70" y="-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37934 -0.001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4" y="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775" y="863600"/>
            <a:ext cx="8451850" cy="513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167379" y="2540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34740" y="30060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70181" y="2769117"/>
            <a:ext cx="567463" cy="560070"/>
          </a:xfrm>
          <a:custGeom>
            <a:avLst/>
            <a:gdLst/>
            <a:ahLst/>
            <a:cxnLst/>
            <a:rect l="l" t="t" r="r" b="b"/>
            <a:pathLst>
              <a:path w="466089" h="466089">
                <a:moveTo>
                  <a:pt x="0" y="232410"/>
                </a:moveTo>
                <a:lnTo>
                  <a:pt x="1269" y="220980"/>
                </a:lnTo>
                <a:lnTo>
                  <a:pt x="2539" y="208280"/>
                </a:lnTo>
                <a:lnTo>
                  <a:pt x="3809" y="196850"/>
                </a:lnTo>
                <a:lnTo>
                  <a:pt x="5080" y="184150"/>
                </a:lnTo>
                <a:lnTo>
                  <a:pt x="8889" y="172720"/>
                </a:lnTo>
                <a:lnTo>
                  <a:pt x="12700" y="161289"/>
                </a:lnTo>
                <a:lnTo>
                  <a:pt x="16509" y="149860"/>
                </a:lnTo>
                <a:lnTo>
                  <a:pt x="20319" y="138430"/>
                </a:lnTo>
                <a:lnTo>
                  <a:pt x="26669" y="127000"/>
                </a:lnTo>
                <a:lnTo>
                  <a:pt x="31750" y="116839"/>
                </a:lnTo>
                <a:lnTo>
                  <a:pt x="38100" y="106680"/>
                </a:lnTo>
                <a:lnTo>
                  <a:pt x="45719" y="96520"/>
                </a:lnTo>
                <a:lnTo>
                  <a:pt x="52069" y="86360"/>
                </a:lnTo>
                <a:lnTo>
                  <a:pt x="60959" y="77470"/>
                </a:lnTo>
                <a:lnTo>
                  <a:pt x="68580" y="68580"/>
                </a:lnTo>
                <a:lnTo>
                  <a:pt x="77469" y="59689"/>
                </a:lnTo>
                <a:lnTo>
                  <a:pt x="87630" y="52070"/>
                </a:lnTo>
                <a:lnTo>
                  <a:pt x="96519" y="44450"/>
                </a:lnTo>
                <a:lnTo>
                  <a:pt x="106680" y="36830"/>
                </a:lnTo>
                <a:lnTo>
                  <a:pt x="116840" y="31750"/>
                </a:lnTo>
                <a:lnTo>
                  <a:pt x="128269" y="25400"/>
                </a:lnTo>
                <a:lnTo>
                  <a:pt x="173990" y="7620"/>
                </a:lnTo>
                <a:lnTo>
                  <a:pt x="185419" y="5080"/>
                </a:lnTo>
                <a:lnTo>
                  <a:pt x="196849" y="2539"/>
                </a:lnTo>
                <a:lnTo>
                  <a:pt x="209549" y="1270"/>
                </a:lnTo>
                <a:lnTo>
                  <a:pt x="220980" y="0"/>
                </a:lnTo>
                <a:lnTo>
                  <a:pt x="233680" y="0"/>
                </a:lnTo>
                <a:lnTo>
                  <a:pt x="246380" y="0"/>
                </a:lnTo>
                <a:lnTo>
                  <a:pt x="257809" y="1270"/>
                </a:lnTo>
                <a:lnTo>
                  <a:pt x="270509" y="2539"/>
                </a:lnTo>
                <a:lnTo>
                  <a:pt x="281940" y="5080"/>
                </a:lnTo>
                <a:lnTo>
                  <a:pt x="293369" y="7620"/>
                </a:lnTo>
                <a:lnTo>
                  <a:pt x="306069" y="11430"/>
                </a:lnTo>
                <a:lnTo>
                  <a:pt x="317499" y="15239"/>
                </a:lnTo>
                <a:lnTo>
                  <a:pt x="327659" y="20320"/>
                </a:lnTo>
                <a:lnTo>
                  <a:pt x="339090" y="25400"/>
                </a:lnTo>
                <a:lnTo>
                  <a:pt x="350519" y="31750"/>
                </a:lnTo>
                <a:lnTo>
                  <a:pt x="360680" y="36830"/>
                </a:lnTo>
                <a:lnTo>
                  <a:pt x="370840" y="44450"/>
                </a:lnTo>
                <a:lnTo>
                  <a:pt x="379730" y="52070"/>
                </a:lnTo>
                <a:lnTo>
                  <a:pt x="389890" y="59689"/>
                </a:lnTo>
                <a:lnTo>
                  <a:pt x="397509" y="68580"/>
                </a:lnTo>
                <a:lnTo>
                  <a:pt x="429259" y="106680"/>
                </a:lnTo>
                <a:lnTo>
                  <a:pt x="445769" y="138430"/>
                </a:lnTo>
                <a:lnTo>
                  <a:pt x="450849" y="149860"/>
                </a:lnTo>
                <a:lnTo>
                  <a:pt x="463549" y="196850"/>
                </a:lnTo>
                <a:lnTo>
                  <a:pt x="466090" y="220980"/>
                </a:lnTo>
                <a:lnTo>
                  <a:pt x="466090" y="232410"/>
                </a:lnTo>
                <a:lnTo>
                  <a:pt x="466090" y="245110"/>
                </a:lnTo>
                <a:lnTo>
                  <a:pt x="464819" y="257810"/>
                </a:lnTo>
                <a:lnTo>
                  <a:pt x="463549" y="269239"/>
                </a:lnTo>
                <a:lnTo>
                  <a:pt x="461009" y="280670"/>
                </a:lnTo>
                <a:lnTo>
                  <a:pt x="458469" y="293370"/>
                </a:lnTo>
                <a:lnTo>
                  <a:pt x="454659" y="304800"/>
                </a:lnTo>
                <a:lnTo>
                  <a:pt x="450849" y="316230"/>
                </a:lnTo>
                <a:lnTo>
                  <a:pt x="445769" y="327660"/>
                </a:lnTo>
                <a:lnTo>
                  <a:pt x="440690" y="337820"/>
                </a:lnTo>
                <a:lnTo>
                  <a:pt x="434340" y="349250"/>
                </a:lnTo>
                <a:lnTo>
                  <a:pt x="429259" y="359410"/>
                </a:lnTo>
                <a:lnTo>
                  <a:pt x="397509" y="397510"/>
                </a:lnTo>
                <a:lnTo>
                  <a:pt x="388619" y="405130"/>
                </a:lnTo>
                <a:lnTo>
                  <a:pt x="379730" y="414020"/>
                </a:lnTo>
                <a:lnTo>
                  <a:pt x="370840" y="421639"/>
                </a:lnTo>
                <a:lnTo>
                  <a:pt x="360680" y="427989"/>
                </a:lnTo>
                <a:lnTo>
                  <a:pt x="349249" y="434339"/>
                </a:lnTo>
                <a:lnTo>
                  <a:pt x="339090" y="440689"/>
                </a:lnTo>
                <a:lnTo>
                  <a:pt x="327659" y="445770"/>
                </a:lnTo>
                <a:lnTo>
                  <a:pt x="317499" y="450850"/>
                </a:lnTo>
                <a:lnTo>
                  <a:pt x="306069" y="454660"/>
                </a:lnTo>
                <a:lnTo>
                  <a:pt x="293369" y="458470"/>
                </a:lnTo>
                <a:lnTo>
                  <a:pt x="281940" y="461010"/>
                </a:lnTo>
                <a:lnTo>
                  <a:pt x="270509" y="463550"/>
                </a:lnTo>
                <a:lnTo>
                  <a:pt x="257809" y="464820"/>
                </a:lnTo>
                <a:lnTo>
                  <a:pt x="246380" y="466089"/>
                </a:lnTo>
                <a:lnTo>
                  <a:pt x="233680" y="466089"/>
                </a:lnTo>
                <a:lnTo>
                  <a:pt x="220980" y="464820"/>
                </a:lnTo>
                <a:lnTo>
                  <a:pt x="209549" y="463550"/>
                </a:lnTo>
                <a:lnTo>
                  <a:pt x="196849" y="462280"/>
                </a:lnTo>
                <a:lnTo>
                  <a:pt x="185419" y="461010"/>
                </a:lnTo>
                <a:lnTo>
                  <a:pt x="173990" y="457200"/>
                </a:lnTo>
                <a:lnTo>
                  <a:pt x="161290" y="453389"/>
                </a:lnTo>
                <a:lnTo>
                  <a:pt x="116840" y="434339"/>
                </a:lnTo>
                <a:lnTo>
                  <a:pt x="106680" y="427989"/>
                </a:lnTo>
                <a:lnTo>
                  <a:pt x="96519" y="421639"/>
                </a:lnTo>
                <a:lnTo>
                  <a:pt x="87630" y="414020"/>
                </a:lnTo>
                <a:lnTo>
                  <a:pt x="77469" y="405130"/>
                </a:lnTo>
                <a:lnTo>
                  <a:pt x="68580" y="397510"/>
                </a:lnTo>
                <a:lnTo>
                  <a:pt x="60959" y="388620"/>
                </a:lnTo>
                <a:lnTo>
                  <a:pt x="53339" y="379730"/>
                </a:lnTo>
                <a:lnTo>
                  <a:pt x="45719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6669" y="337820"/>
                </a:lnTo>
                <a:lnTo>
                  <a:pt x="20319" y="327660"/>
                </a:lnTo>
                <a:lnTo>
                  <a:pt x="16509" y="316230"/>
                </a:lnTo>
                <a:lnTo>
                  <a:pt x="12700" y="304800"/>
                </a:lnTo>
                <a:lnTo>
                  <a:pt x="8889" y="293370"/>
                </a:lnTo>
                <a:lnTo>
                  <a:pt x="5080" y="280670"/>
                </a:lnTo>
                <a:lnTo>
                  <a:pt x="3809" y="269239"/>
                </a:lnTo>
                <a:lnTo>
                  <a:pt x="2539" y="257810"/>
                </a:lnTo>
                <a:lnTo>
                  <a:pt x="1269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7379" y="2517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34740" y="29832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72019" y="2443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38109" y="291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52320" y="2276872"/>
            <a:ext cx="567462" cy="568919"/>
          </a:xfrm>
          <a:custGeom>
            <a:avLst/>
            <a:gdLst/>
            <a:ahLst/>
            <a:cxnLst/>
            <a:rect l="l" t="t" r="r" b="b"/>
            <a:pathLst>
              <a:path w="466090" h="466089">
                <a:moveTo>
                  <a:pt x="0" y="233679"/>
                </a:moveTo>
                <a:lnTo>
                  <a:pt x="1270" y="220979"/>
                </a:lnTo>
                <a:lnTo>
                  <a:pt x="1270" y="208279"/>
                </a:lnTo>
                <a:lnTo>
                  <a:pt x="3809" y="196850"/>
                </a:lnTo>
                <a:lnTo>
                  <a:pt x="5079" y="184150"/>
                </a:lnTo>
                <a:lnTo>
                  <a:pt x="8889" y="172719"/>
                </a:lnTo>
                <a:lnTo>
                  <a:pt x="11429" y="161289"/>
                </a:lnTo>
                <a:lnTo>
                  <a:pt x="15239" y="149859"/>
                </a:lnTo>
                <a:lnTo>
                  <a:pt x="20320" y="138429"/>
                </a:lnTo>
                <a:lnTo>
                  <a:pt x="25400" y="127000"/>
                </a:lnTo>
                <a:lnTo>
                  <a:pt x="31750" y="116839"/>
                </a:lnTo>
                <a:lnTo>
                  <a:pt x="38100" y="106679"/>
                </a:lnTo>
                <a:lnTo>
                  <a:pt x="44450" y="96519"/>
                </a:lnTo>
                <a:lnTo>
                  <a:pt x="52070" y="86359"/>
                </a:lnTo>
                <a:lnTo>
                  <a:pt x="59689" y="77469"/>
                </a:lnTo>
                <a:lnTo>
                  <a:pt x="68579" y="68579"/>
                </a:lnTo>
                <a:lnTo>
                  <a:pt x="77470" y="59689"/>
                </a:lnTo>
                <a:lnTo>
                  <a:pt x="86359" y="52069"/>
                </a:lnTo>
                <a:lnTo>
                  <a:pt x="96520" y="44450"/>
                </a:lnTo>
                <a:lnTo>
                  <a:pt x="106679" y="38100"/>
                </a:lnTo>
                <a:lnTo>
                  <a:pt x="116839" y="31750"/>
                </a:lnTo>
                <a:lnTo>
                  <a:pt x="161289" y="11429"/>
                </a:lnTo>
                <a:lnTo>
                  <a:pt x="172720" y="8889"/>
                </a:lnTo>
                <a:lnTo>
                  <a:pt x="184150" y="5079"/>
                </a:lnTo>
                <a:lnTo>
                  <a:pt x="196850" y="3809"/>
                </a:lnTo>
                <a:lnTo>
                  <a:pt x="208279" y="1269"/>
                </a:lnTo>
                <a:lnTo>
                  <a:pt x="220979" y="1269"/>
                </a:lnTo>
                <a:lnTo>
                  <a:pt x="233679" y="0"/>
                </a:lnTo>
                <a:lnTo>
                  <a:pt x="245109" y="1269"/>
                </a:lnTo>
                <a:lnTo>
                  <a:pt x="257809" y="1269"/>
                </a:lnTo>
                <a:lnTo>
                  <a:pt x="269239" y="3809"/>
                </a:lnTo>
                <a:lnTo>
                  <a:pt x="281939" y="5079"/>
                </a:lnTo>
                <a:lnTo>
                  <a:pt x="293370" y="8889"/>
                </a:lnTo>
                <a:lnTo>
                  <a:pt x="339089" y="25400"/>
                </a:lnTo>
                <a:lnTo>
                  <a:pt x="359409" y="38100"/>
                </a:lnTo>
                <a:lnTo>
                  <a:pt x="369570" y="44450"/>
                </a:lnTo>
                <a:lnTo>
                  <a:pt x="379729" y="52069"/>
                </a:lnTo>
                <a:lnTo>
                  <a:pt x="388620" y="59689"/>
                </a:lnTo>
                <a:lnTo>
                  <a:pt x="397509" y="68579"/>
                </a:lnTo>
                <a:lnTo>
                  <a:pt x="406400" y="77469"/>
                </a:lnTo>
                <a:lnTo>
                  <a:pt x="414020" y="86359"/>
                </a:lnTo>
                <a:lnTo>
                  <a:pt x="421639" y="96519"/>
                </a:lnTo>
                <a:lnTo>
                  <a:pt x="429259" y="106679"/>
                </a:lnTo>
                <a:lnTo>
                  <a:pt x="434339" y="116839"/>
                </a:lnTo>
                <a:lnTo>
                  <a:pt x="440689" y="127000"/>
                </a:lnTo>
                <a:lnTo>
                  <a:pt x="445770" y="138429"/>
                </a:lnTo>
                <a:lnTo>
                  <a:pt x="450850" y="149859"/>
                </a:lnTo>
                <a:lnTo>
                  <a:pt x="454659" y="161289"/>
                </a:lnTo>
                <a:lnTo>
                  <a:pt x="458470" y="172719"/>
                </a:lnTo>
                <a:lnTo>
                  <a:pt x="461009" y="184150"/>
                </a:lnTo>
                <a:lnTo>
                  <a:pt x="463550" y="196850"/>
                </a:lnTo>
                <a:lnTo>
                  <a:pt x="464820" y="208279"/>
                </a:lnTo>
                <a:lnTo>
                  <a:pt x="466089" y="220979"/>
                </a:lnTo>
                <a:lnTo>
                  <a:pt x="466089" y="233679"/>
                </a:lnTo>
                <a:lnTo>
                  <a:pt x="466089" y="245109"/>
                </a:lnTo>
                <a:lnTo>
                  <a:pt x="464820" y="257809"/>
                </a:lnTo>
                <a:lnTo>
                  <a:pt x="463550" y="269239"/>
                </a:lnTo>
                <a:lnTo>
                  <a:pt x="461009" y="281939"/>
                </a:lnTo>
                <a:lnTo>
                  <a:pt x="458470" y="293369"/>
                </a:lnTo>
                <a:lnTo>
                  <a:pt x="454659" y="304800"/>
                </a:lnTo>
                <a:lnTo>
                  <a:pt x="450850" y="316229"/>
                </a:lnTo>
                <a:lnTo>
                  <a:pt x="445770" y="327659"/>
                </a:lnTo>
                <a:lnTo>
                  <a:pt x="440689" y="339089"/>
                </a:lnTo>
                <a:lnTo>
                  <a:pt x="434339" y="349250"/>
                </a:lnTo>
                <a:lnTo>
                  <a:pt x="427989" y="359409"/>
                </a:lnTo>
                <a:lnTo>
                  <a:pt x="421639" y="369569"/>
                </a:lnTo>
                <a:lnTo>
                  <a:pt x="414020" y="379729"/>
                </a:lnTo>
                <a:lnTo>
                  <a:pt x="406400" y="388619"/>
                </a:lnTo>
                <a:lnTo>
                  <a:pt x="397509" y="397509"/>
                </a:lnTo>
                <a:lnTo>
                  <a:pt x="388620" y="406400"/>
                </a:lnTo>
                <a:lnTo>
                  <a:pt x="379729" y="414019"/>
                </a:lnTo>
                <a:lnTo>
                  <a:pt x="369570" y="421639"/>
                </a:lnTo>
                <a:lnTo>
                  <a:pt x="359409" y="427989"/>
                </a:lnTo>
                <a:lnTo>
                  <a:pt x="349250" y="434339"/>
                </a:lnTo>
                <a:lnTo>
                  <a:pt x="339089" y="440689"/>
                </a:lnTo>
                <a:lnTo>
                  <a:pt x="327659" y="445769"/>
                </a:lnTo>
                <a:lnTo>
                  <a:pt x="316229" y="450850"/>
                </a:lnTo>
                <a:lnTo>
                  <a:pt x="304800" y="454659"/>
                </a:lnTo>
                <a:lnTo>
                  <a:pt x="293370" y="458469"/>
                </a:lnTo>
                <a:lnTo>
                  <a:pt x="281939" y="461009"/>
                </a:lnTo>
                <a:lnTo>
                  <a:pt x="269239" y="463550"/>
                </a:lnTo>
                <a:lnTo>
                  <a:pt x="257809" y="464819"/>
                </a:lnTo>
                <a:lnTo>
                  <a:pt x="245109" y="466089"/>
                </a:lnTo>
                <a:lnTo>
                  <a:pt x="233679" y="466089"/>
                </a:lnTo>
                <a:lnTo>
                  <a:pt x="220979" y="466089"/>
                </a:lnTo>
                <a:lnTo>
                  <a:pt x="208279" y="464819"/>
                </a:lnTo>
                <a:lnTo>
                  <a:pt x="196850" y="463550"/>
                </a:lnTo>
                <a:lnTo>
                  <a:pt x="185420" y="461009"/>
                </a:lnTo>
                <a:lnTo>
                  <a:pt x="172720" y="458469"/>
                </a:lnTo>
                <a:lnTo>
                  <a:pt x="161289" y="454659"/>
                </a:lnTo>
                <a:lnTo>
                  <a:pt x="149859" y="450850"/>
                </a:lnTo>
                <a:lnTo>
                  <a:pt x="138429" y="445769"/>
                </a:lnTo>
                <a:lnTo>
                  <a:pt x="128270" y="440689"/>
                </a:lnTo>
                <a:lnTo>
                  <a:pt x="116839" y="434339"/>
                </a:lnTo>
                <a:lnTo>
                  <a:pt x="106679" y="427989"/>
                </a:lnTo>
                <a:lnTo>
                  <a:pt x="96520" y="421639"/>
                </a:lnTo>
                <a:lnTo>
                  <a:pt x="86359" y="414019"/>
                </a:lnTo>
                <a:lnTo>
                  <a:pt x="77470" y="406400"/>
                </a:lnTo>
                <a:lnTo>
                  <a:pt x="68579" y="397509"/>
                </a:lnTo>
                <a:lnTo>
                  <a:pt x="60959" y="388619"/>
                </a:lnTo>
                <a:lnTo>
                  <a:pt x="52070" y="379729"/>
                </a:lnTo>
                <a:lnTo>
                  <a:pt x="44450" y="369569"/>
                </a:lnTo>
                <a:lnTo>
                  <a:pt x="38100" y="359409"/>
                </a:lnTo>
                <a:lnTo>
                  <a:pt x="31750" y="349250"/>
                </a:lnTo>
                <a:lnTo>
                  <a:pt x="25400" y="339089"/>
                </a:lnTo>
                <a:lnTo>
                  <a:pt x="20320" y="327659"/>
                </a:lnTo>
                <a:lnTo>
                  <a:pt x="15239" y="316229"/>
                </a:lnTo>
                <a:lnTo>
                  <a:pt x="11429" y="304800"/>
                </a:lnTo>
                <a:lnTo>
                  <a:pt x="8889" y="293369"/>
                </a:lnTo>
                <a:lnTo>
                  <a:pt x="5079" y="281939"/>
                </a:lnTo>
                <a:lnTo>
                  <a:pt x="3809" y="269239"/>
                </a:lnTo>
                <a:lnTo>
                  <a:pt x="1270" y="257809"/>
                </a:lnTo>
                <a:lnTo>
                  <a:pt x="1270" y="245109"/>
                </a:lnTo>
                <a:lnTo>
                  <a:pt x="0" y="233679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72019" y="242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38109" y="28867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05429" y="28384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83768" y="2287674"/>
            <a:ext cx="567462" cy="554641"/>
          </a:xfrm>
          <a:custGeom>
            <a:avLst/>
            <a:gdLst/>
            <a:ahLst/>
            <a:cxnLst/>
            <a:rect l="l" t="t" r="r" b="b"/>
            <a:pathLst>
              <a:path w="466089" h="464819">
                <a:moveTo>
                  <a:pt x="0" y="232410"/>
                </a:moveTo>
                <a:lnTo>
                  <a:pt x="1270" y="219710"/>
                </a:lnTo>
                <a:lnTo>
                  <a:pt x="1270" y="208279"/>
                </a:lnTo>
                <a:lnTo>
                  <a:pt x="3810" y="195579"/>
                </a:lnTo>
                <a:lnTo>
                  <a:pt x="5080" y="184150"/>
                </a:lnTo>
                <a:lnTo>
                  <a:pt x="7620" y="172720"/>
                </a:lnTo>
                <a:lnTo>
                  <a:pt x="25400" y="127000"/>
                </a:lnTo>
                <a:lnTo>
                  <a:pt x="38100" y="105410"/>
                </a:lnTo>
                <a:lnTo>
                  <a:pt x="44450" y="95250"/>
                </a:lnTo>
                <a:lnTo>
                  <a:pt x="52070" y="86360"/>
                </a:lnTo>
                <a:lnTo>
                  <a:pt x="59690" y="76200"/>
                </a:lnTo>
                <a:lnTo>
                  <a:pt x="68580" y="67310"/>
                </a:lnTo>
                <a:lnTo>
                  <a:pt x="77470" y="59689"/>
                </a:lnTo>
                <a:lnTo>
                  <a:pt x="86360" y="50800"/>
                </a:lnTo>
                <a:lnTo>
                  <a:pt x="96520" y="44450"/>
                </a:lnTo>
                <a:lnTo>
                  <a:pt x="106680" y="36829"/>
                </a:lnTo>
                <a:lnTo>
                  <a:pt x="116840" y="30479"/>
                </a:lnTo>
                <a:lnTo>
                  <a:pt x="127000" y="25400"/>
                </a:lnTo>
                <a:lnTo>
                  <a:pt x="138430" y="19050"/>
                </a:lnTo>
                <a:lnTo>
                  <a:pt x="149860" y="15239"/>
                </a:lnTo>
                <a:lnTo>
                  <a:pt x="161290" y="11429"/>
                </a:lnTo>
                <a:lnTo>
                  <a:pt x="172720" y="7620"/>
                </a:lnTo>
                <a:lnTo>
                  <a:pt x="184150" y="5079"/>
                </a:lnTo>
                <a:lnTo>
                  <a:pt x="196850" y="2539"/>
                </a:lnTo>
                <a:lnTo>
                  <a:pt x="208280" y="1270"/>
                </a:lnTo>
                <a:lnTo>
                  <a:pt x="220980" y="0"/>
                </a:lnTo>
                <a:lnTo>
                  <a:pt x="233680" y="0"/>
                </a:lnTo>
                <a:lnTo>
                  <a:pt x="245110" y="0"/>
                </a:lnTo>
                <a:lnTo>
                  <a:pt x="257810" y="1270"/>
                </a:lnTo>
                <a:lnTo>
                  <a:pt x="304800" y="11429"/>
                </a:lnTo>
                <a:lnTo>
                  <a:pt x="316230" y="15239"/>
                </a:lnTo>
                <a:lnTo>
                  <a:pt x="327660" y="19050"/>
                </a:lnTo>
                <a:lnTo>
                  <a:pt x="339090" y="25400"/>
                </a:lnTo>
                <a:lnTo>
                  <a:pt x="349250" y="30479"/>
                </a:lnTo>
                <a:lnTo>
                  <a:pt x="359410" y="36829"/>
                </a:lnTo>
                <a:lnTo>
                  <a:pt x="369570" y="44450"/>
                </a:lnTo>
                <a:lnTo>
                  <a:pt x="379730" y="50800"/>
                </a:lnTo>
                <a:lnTo>
                  <a:pt x="388620" y="59689"/>
                </a:lnTo>
                <a:lnTo>
                  <a:pt x="397510" y="67310"/>
                </a:lnTo>
                <a:lnTo>
                  <a:pt x="406400" y="76200"/>
                </a:lnTo>
                <a:lnTo>
                  <a:pt x="414020" y="86360"/>
                </a:lnTo>
                <a:lnTo>
                  <a:pt x="421640" y="95250"/>
                </a:lnTo>
                <a:lnTo>
                  <a:pt x="429260" y="105410"/>
                </a:lnTo>
                <a:lnTo>
                  <a:pt x="434340" y="115570"/>
                </a:lnTo>
                <a:lnTo>
                  <a:pt x="440690" y="127000"/>
                </a:lnTo>
                <a:lnTo>
                  <a:pt x="458470" y="172720"/>
                </a:lnTo>
                <a:lnTo>
                  <a:pt x="461010" y="184150"/>
                </a:lnTo>
                <a:lnTo>
                  <a:pt x="463550" y="195579"/>
                </a:lnTo>
                <a:lnTo>
                  <a:pt x="464820" y="208279"/>
                </a:lnTo>
                <a:lnTo>
                  <a:pt x="466090" y="219710"/>
                </a:lnTo>
                <a:lnTo>
                  <a:pt x="466090" y="232410"/>
                </a:lnTo>
                <a:lnTo>
                  <a:pt x="464820" y="245110"/>
                </a:lnTo>
                <a:lnTo>
                  <a:pt x="464820" y="256539"/>
                </a:lnTo>
                <a:lnTo>
                  <a:pt x="462280" y="269239"/>
                </a:lnTo>
                <a:lnTo>
                  <a:pt x="461010" y="280670"/>
                </a:lnTo>
                <a:lnTo>
                  <a:pt x="458470" y="292100"/>
                </a:lnTo>
                <a:lnTo>
                  <a:pt x="440690" y="337820"/>
                </a:lnTo>
                <a:lnTo>
                  <a:pt x="427990" y="359410"/>
                </a:lnTo>
                <a:lnTo>
                  <a:pt x="421640" y="369570"/>
                </a:lnTo>
                <a:lnTo>
                  <a:pt x="414020" y="378460"/>
                </a:lnTo>
                <a:lnTo>
                  <a:pt x="406400" y="388620"/>
                </a:lnTo>
                <a:lnTo>
                  <a:pt x="397510" y="397510"/>
                </a:lnTo>
                <a:lnTo>
                  <a:pt x="388620" y="405129"/>
                </a:lnTo>
                <a:lnTo>
                  <a:pt x="379730" y="412750"/>
                </a:lnTo>
                <a:lnTo>
                  <a:pt x="369570" y="420370"/>
                </a:lnTo>
                <a:lnTo>
                  <a:pt x="359410" y="427989"/>
                </a:lnTo>
                <a:lnTo>
                  <a:pt x="349250" y="434339"/>
                </a:lnTo>
                <a:lnTo>
                  <a:pt x="339090" y="439420"/>
                </a:lnTo>
                <a:lnTo>
                  <a:pt x="327660" y="445770"/>
                </a:lnTo>
                <a:lnTo>
                  <a:pt x="316230" y="449579"/>
                </a:lnTo>
                <a:lnTo>
                  <a:pt x="304800" y="453389"/>
                </a:lnTo>
                <a:lnTo>
                  <a:pt x="293370" y="457200"/>
                </a:lnTo>
                <a:lnTo>
                  <a:pt x="281940" y="459739"/>
                </a:lnTo>
                <a:lnTo>
                  <a:pt x="269240" y="462279"/>
                </a:lnTo>
                <a:lnTo>
                  <a:pt x="257810" y="463550"/>
                </a:lnTo>
                <a:lnTo>
                  <a:pt x="245110" y="464820"/>
                </a:lnTo>
                <a:lnTo>
                  <a:pt x="233680" y="464820"/>
                </a:lnTo>
                <a:lnTo>
                  <a:pt x="220980" y="464820"/>
                </a:lnTo>
                <a:lnTo>
                  <a:pt x="208280" y="463550"/>
                </a:lnTo>
                <a:lnTo>
                  <a:pt x="196850" y="462279"/>
                </a:lnTo>
                <a:lnTo>
                  <a:pt x="185420" y="459739"/>
                </a:lnTo>
                <a:lnTo>
                  <a:pt x="172720" y="457200"/>
                </a:lnTo>
                <a:lnTo>
                  <a:pt x="161290" y="453389"/>
                </a:lnTo>
                <a:lnTo>
                  <a:pt x="149860" y="449579"/>
                </a:lnTo>
                <a:lnTo>
                  <a:pt x="138430" y="444500"/>
                </a:lnTo>
                <a:lnTo>
                  <a:pt x="128270" y="439420"/>
                </a:lnTo>
                <a:lnTo>
                  <a:pt x="116840" y="433070"/>
                </a:lnTo>
                <a:lnTo>
                  <a:pt x="106680" y="427989"/>
                </a:lnTo>
                <a:lnTo>
                  <a:pt x="96520" y="420370"/>
                </a:lnTo>
                <a:lnTo>
                  <a:pt x="86360" y="412750"/>
                </a:lnTo>
                <a:lnTo>
                  <a:pt x="77470" y="405129"/>
                </a:lnTo>
                <a:lnTo>
                  <a:pt x="68580" y="397510"/>
                </a:lnTo>
                <a:lnTo>
                  <a:pt x="60960" y="387350"/>
                </a:lnTo>
                <a:lnTo>
                  <a:pt x="52070" y="378460"/>
                </a:lnTo>
                <a:lnTo>
                  <a:pt x="44450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5400" y="337820"/>
                </a:lnTo>
                <a:lnTo>
                  <a:pt x="7620" y="292100"/>
                </a:lnTo>
                <a:lnTo>
                  <a:pt x="3810" y="269239"/>
                </a:lnTo>
                <a:lnTo>
                  <a:pt x="1270" y="256539"/>
                </a:lnTo>
                <a:lnTo>
                  <a:pt x="1270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05429" y="28155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4800" y="5822950"/>
            <a:ext cx="1987550" cy="622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8040" y="5890259"/>
            <a:ext cx="2034539" cy="560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73220" y="25361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9309" y="3002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17968" y="2372761"/>
            <a:ext cx="567464" cy="560070"/>
          </a:xfrm>
          <a:custGeom>
            <a:avLst/>
            <a:gdLst/>
            <a:ahLst/>
            <a:cxnLst/>
            <a:rect l="l" t="t" r="r" b="b"/>
            <a:pathLst>
              <a:path w="466089" h="466089">
                <a:moveTo>
                  <a:pt x="0" y="232410"/>
                </a:moveTo>
                <a:lnTo>
                  <a:pt x="0" y="220980"/>
                </a:lnTo>
                <a:lnTo>
                  <a:pt x="1269" y="208280"/>
                </a:lnTo>
                <a:lnTo>
                  <a:pt x="2539" y="196850"/>
                </a:lnTo>
                <a:lnTo>
                  <a:pt x="5079" y="184150"/>
                </a:lnTo>
                <a:lnTo>
                  <a:pt x="7619" y="172720"/>
                </a:lnTo>
                <a:lnTo>
                  <a:pt x="11429" y="161290"/>
                </a:lnTo>
                <a:lnTo>
                  <a:pt x="15239" y="149860"/>
                </a:lnTo>
                <a:lnTo>
                  <a:pt x="38100" y="105410"/>
                </a:lnTo>
                <a:lnTo>
                  <a:pt x="68579" y="68580"/>
                </a:lnTo>
                <a:lnTo>
                  <a:pt x="77469" y="59690"/>
                </a:lnTo>
                <a:lnTo>
                  <a:pt x="86359" y="52070"/>
                </a:lnTo>
                <a:lnTo>
                  <a:pt x="96519" y="44450"/>
                </a:lnTo>
                <a:lnTo>
                  <a:pt x="106679" y="36830"/>
                </a:lnTo>
                <a:lnTo>
                  <a:pt x="116839" y="31750"/>
                </a:lnTo>
                <a:lnTo>
                  <a:pt x="127000" y="25400"/>
                </a:lnTo>
                <a:lnTo>
                  <a:pt x="138429" y="20320"/>
                </a:lnTo>
                <a:lnTo>
                  <a:pt x="149859" y="15240"/>
                </a:lnTo>
                <a:lnTo>
                  <a:pt x="161289" y="11430"/>
                </a:lnTo>
                <a:lnTo>
                  <a:pt x="208279" y="1270"/>
                </a:lnTo>
                <a:lnTo>
                  <a:pt x="220979" y="0"/>
                </a:lnTo>
                <a:lnTo>
                  <a:pt x="233679" y="0"/>
                </a:lnTo>
                <a:lnTo>
                  <a:pt x="245109" y="0"/>
                </a:lnTo>
                <a:lnTo>
                  <a:pt x="257809" y="1270"/>
                </a:lnTo>
                <a:lnTo>
                  <a:pt x="304800" y="11430"/>
                </a:lnTo>
                <a:lnTo>
                  <a:pt x="327659" y="20320"/>
                </a:lnTo>
                <a:lnTo>
                  <a:pt x="339089" y="25400"/>
                </a:lnTo>
                <a:lnTo>
                  <a:pt x="349250" y="31750"/>
                </a:lnTo>
                <a:lnTo>
                  <a:pt x="359409" y="36830"/>
                </a:lnTo>
                <a:lnTo>
                  <a:pt x="369569" y="44450"/>
                </a:lnTo>
                <a:lnTo>
                  <a:pt x="379729" y="52070"/>
                </a:lnTo>
                <a:lnTo>
                  <a:pt x="388619" y="59690"/>
                </a:lnTo>
                <a:lnTo>
                  <a:pt x="397509" y="68580"/>
                </a:lnTo>
                <a:lnTo>
                  <a:pt x="406400" y="77470"/>
                </a:lnTo>
                <a:lnTo>
                  <a:pt x="414019" y="86360"/>
                </a:lnTo>
                <a:lnTo>
                  <a:pt x="421639" y="96520"/>
                </a:lnTo>
                <a:lnTo>
                  <a:pt x="429259" y="105410"/>
                </a:lnTo>
                <a:lnTo>
                  <a:pt x="434339" y="116840"/>
                </a:lnTo>
                <a:lnTo>
                  <a:pt x="440689" y="127000"/>
                </a:lnTo>
                <a:lnTo>
                  <a:pt x="445769" y="138430"/>
                </a:lnTo>
                <a:lnTo>
                  <a:pt x="450850" y="149860"/>
                </a:lnTo>
                <a:lnTo>
                  <a:pt x="454659" y="161290"/>
                </a:lnTo>
                <a:lnTo>
                  <a:pt x="458469" y="172720"/>
                </a:lnTo>
                <a:lnTo>
                  <a:pt x="461009" y="184150"/>
                </a:lnTo>
                <a:lnTo>
                  <a:pt x="463550" y="196850"/>
                </a:lnTo>
                <a:lnTo>
                  <a:pt x="464819" y="208280"/>
                </a:lnTo>
                <a:lnTo>
                  <a:pt x="466089" y="220980"/>
                </a:lnTo>
                <a:lnTo>
                  <a:pt x="466089" y="232410"/>
                </a:lnTo>
                <a:lnTo>
                  <a:pt x="464819" y="245110"/>
                </a:lnTo>
                <a:lnTo>
                  <a:pt x="464819" y="257810"/>
                </a:lnTo>
                <a:lnTo>
                  <a:pt x="462279" y="269240"/>
                </a:lnTo>
                <a:lnTo>
                  <a:pt x="461009" y="280670"/>
                </a:lnTo>
                <a:lnTo>
                  <a:pt x="457200" y="293370"/>
                </a:lnTo>
                <a:lnTo>
                  <a:pt x="454659" y="304800"/>
                </a:lnTo>
                <a:lnTo>
                  <a:pt x="434339" y="349250"/>
                </a:lnTo>
                <a:lnTo>
                  <a:pt x="427989" y="359410"/>
                </a:lnTo>
                <a:lnTo>
                  <a:pt x="421639" y="369570"/>
                </a:lnTo>
                <a:lnTo>
                  <a:pt x="414019" y="379730"/>
                </a:lnTo>
                <a:lnTo>
                  <a:pt x="406400" y="388620"/>
                </a:lnTo>
                <a:lnTo>
                  <a:pt x="397509" y="397510"/>
                </a:lnTo>
                <a:lnTo>
                  <a:pt x="388619" y="405130"/>
                </a:lnTo>
                <a:lnTo>
                  <a:pt x="379729" y="414020"/>
                </a:lnTo>
                <a:lnTo>
                  <a:pt x="369569" y="421640"/>
                </a:lnTo>
                <a:lnTo>
                  <a:pt x="359409" y="427990"/>
                </a:lnTo>
                <a:lnTo>
                  <a:pt x="349250" y="434340"/>
                </a:lnTo>
                <a:lnTo>
                  <a:pt x="339089" y="440690"/>
                </a:lnTo>
                <a:lnTo>
                  <a:pt x="327659" y="445770"/>
                </a:lnTo>
                <a:lnTo>
                  <a:pt x="316229" y="449580"/>
                </a:lnTo>
                <a:lnTo>
                  <a:pt x="304800" y="454660"/>
                </a:lnTo>
                <a:lnTo>
                  <a:pt x="293369" y="457200"/>
                </a:lnTo>
                <a:lnTo>
                  <a:pt x="281939" y="461010"/>
                </a:lnTo>
                <a:lnTo>
                  <a:pt x="269239" y="462280"/>
                </a:lnTo>
                <a:lnTo>
                  <a:pt x="257809" y="464820"/>
                </a:lnTo>
                <a:lnTo>
                  <a:pt x="245109" y="464820"/>
                </a:lnTo>
                <a:lnTo>
                  <a:pt x="233679" y="466090"/>
                </a:lnTo>
                <a:lnTo>
                  <a:pt x="233679" y="464820"/>
                </a:lnTo>
                <a:lnTo>
                  <a:pt x="220979" y="464820"/>
                </a:lnTo>
                <a:lnTo>
                  <a:pt x="208279" y="463550"/>
                </a:lnTo>
                <a:lnTo>
                  <a:pt x="196850" y="462280"/>
                </a:lnTo>
                <a:lnTo>
                  <a:pt x="185419" y="459740"/>
                </a:lnTo>
                <a:lnTo>
                  <a:pt x="172719" y="457200"/>
                </a:lnTo>
                <a:lnTo>
                  <a:pt x="128269" y="440690"/>
                </a:lnTo>
                <a:lnTo>
                  <a:pt x="106679" y="427990"/>
                </a:lnTo>
                <a:lnTo>
                  <a:pt x="96519" y="421640"/>
                </a:lnTo>
                <a:lnTo>
                  <a:pt x="86359" y="414020"/>
                </a:lnTo>
                <a:lnTo>
                  <a:pt x="77469" y="405130"/>
                </a:lnTo>
                <a:lnTo>
                  <a:pt x="68579" y="397510"/>
                </a:lnTo>
                <a:lnTo>
                  <a:pt x="60959" y="388620"/>
                </a:lnTo>
                <a:lnTo>
                  <a:pt x="52069" y="379730"/>
                </a:lnTo>
                <a:lnTo>
                  <a:pt x="44450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5400" y="337820"/>
                </a:lnTo>
                <a:lnTo>
                  <a:pt x="20319" y="327660"/>
                </a:lnTo>
                <a:lnTo>
                  <a:pt x="15239" y="316230"/>
                </a:lnTo>
                <a:lnTo>
                  <a:pt x="11429" y="304800"/>
                </a:lnTo>
                <a:lnTo>
                  <a:pt x="7619" y="293370"/>
                </a:lnTo>
                <a:lnTo>
                  <a:pt x="5079" y="280670"/>
                </a:lnTo>
                <a:lnTo>
                  <a:pt x="2539" y="269240"/>
                </a:lnTo>
                <a:lnTo>
                  <a:pt x="1269" y="257810"/>
                </a:lnTo>
                <a:lnTo>
                  <a:pt x="0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73220" y="25133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39309" y="2979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32710" y="5801359"/>
            <a:ext cx="1718310" cy="643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02450" y="5732779"/>
            <a:ext cx="1628140" cy="717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 rot="21240000">
            <a:off x="1653400" y="4335996"/>
            <a:ext cx="5969281" cy="350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5400" b="1" spc="-2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/>
                <a:cs typeface="Arial"/>
              </a:rPr>
              <a:t>www.nan</a:t>
            </a:r>
            <a:r>
              <a:rPr lang="de-AT" sz="5400" b="1" spc="-2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/>
                <a:cs typeface="Arial"/>
              </a:rPr>
              <a:t>ofiber.at</a:t>
            </a:r>
            <a:endParaRPr sz="5400" baseline="1388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833118" y="223520"/>
            <a:ext cx="676321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Thank </a:t>
            </a:r>
            <a:r>
              <a:rPr dirty="0"/>
              <a:t>you </a:t>
            </a:r>
            <a:r>
              <a:rPr spc="-5" dirty="0"/>
              <a:t>for </a:t>
            </a:r>
            <a:r>
              <a:rPr dirty="0"/>
              <a:t>your</a:t>
            </a:r>
            <a:r>
              <a:rPr spc="-45" dirty="0"/>
              <a:t> </a:t>
            </a:r>
            <a:r>
              <a:rPr spc="-5" dirty="0"/>
              <a:t>attention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021205" y="1515946"/>
            <a:ext cx="3634104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FF0000"/>
                </a:solidFill>
                <a:latin typeface="Lucida Sans"/>
                <a:cs typeface="Lucida Sans"/>
              </a:rPr>
              <a:t>A. </a:t>
            </a:r>
            <a:r>
              <a:rPr sz="1600" spc="40" dirty="0" err="1">
                <a:solidFill>
                  <a:srgbClr val="FF0000"/>
                </a:solidFill>
                <a:latin typeface="Lucida Sans"/>
                <a:cs typeface="Lucida Sans"/>
              </a:rPr>
              <a:t>Ulanov</a:t>
            </a:r>
            <a:r>
              <a:rPr sz="1600" spc="4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lang="de-AT"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A</a:t>
            </a:r>
            <a:r>
              <a:rPr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.</a:t>
            </a:r>
            <a:r>
              <a:rPr lang="de-AT"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 Johnson</a:t>
            </a:r>
            <a:endParaRPr sz="2400" baseline="-32986" dirty="0">
              <a:latin typeface="Lucida Sans"/>
              <a:cs typeface="Lucida Sans"/>
            </a:endParaRPr>
          </a:p>
          <a:p>
            <a:pPr marL="1732280">
              <a:lnSpc>
                <a:spcPct val="100000"/>
              </a:lnSpc>
              <a:spcBef>
                <a:spcPts val="1890"/>
              </a:spcBef>
            </a:pPr>
            <a:r>
              <a:rPr sz="1600" spc="-25" dirty="0">
                <a:solidFill>
                  <a:srgbClr val="FF0000"/>
                </a:solidFill>
                <a:latin typeface="Lucida Sans"/>
                <a:cs typeface="Lucida Sans"/>
              </a:rPr>
              <a:t>A.</a:t>
            </a:r>
            <a:r>
              <a:rPr sz="1600" spc="-6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35" dirty="0">
                <a:solidFill>
                  <a:srgbClr val="FF0000"/>
                </a:solidFill>
                <a:latin typeface="Lucida Sans"/>
                <a:cs typeface="Lucida Sans"/>
              </a:rPr>
              <a:t>Rauschenbeutel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020559" y="27800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86650" y="32461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92280" y="2648371"/>
            <a:ext cx="544909" cy="568919"/>
          </a:xfrm>
          <a:custGeom>
            <a:avLst/>
            <a:gdLst/>
            <a:ahLst/>
            <a:cxnLst/>
            <a:rect l="l" t="t" r="r" b="b"/>
            <a:pathLst>
              <a:path w="466090" h="466089">
                <a:moveTo>
                  <a:pt x="0" y="232409"/>
                </a:moveTo>
                <a:lnTo>
                  <a:pt x="0" y="220979"/>
                </a:lnTo>
                <a:lnTo>
                  <a:pt x="1270" y="208279"/>
                </a:lnTo>
                <a:lnTo>
                  <a:pt x="11430" y="160019"/>
                </a:lnTo>
                <a:lnTo>
                  <a:pt x="20320" y="138429"/>
                </a:lnTo>
                <a:lnTo>
                  <a:pt x="25400" y="127000"/>
                </a:lnTo>
                <a:lnTo>
                  <a:pt x="31750" y="115569"/>
                </a:lnTo>
                <a:lnTo>
                  <a:pt x="36830" y="105409"/>
                </a:lnTo>
                <a:lnTo>
                  <a:pt x="44450" y="95250"/>
                </a:lnTo>
                <a:lnTo>
                  <a:pt x="52070" y="86359"/>
                </a:lnTo>
                <a:lnTo>
                  <a:pt x="59690" y="76200"/>
                </a:lnTo>
                <a:lnTo>
                  <a:pt x="68580" y="68579"/>
                </a:lnTo>
                <a:lnTo>
                  <a:pt x="77470" y="59689"/>
                </a:lnTo>
                <a:lnTo>
                  <a:pt x="86360" y="52069"/>
                </a:lnTo>
                <a:lnTo>
                  <a:pt x="96520" y="44450"/>
                </a:lnTo>
                <a:lnTo>
                  <a:pt x="105410" y="36829"/>
                </a:lnTo>
                <a:lnTo>
                  <a:pt x="116840" y="30479"/>
                </a:lnTo>
                <a:lnTo>
                  <a:pt x="127000" y="25400"/>
                </a:lnTo>
                <a:lnTo>
                  <a:pt x="138430" y="20319"/>
                </a:lnTo>
                <a:lnTo>
                  <a:pt x="148590" y="15239"/>
                </a:lnTo>
                <a:lnTo>
                  <a:pt x="161290" y="11429"/>
                </a:lnTo>
                <a:lnTo>
                  <a:pt x="172720" y="7619"/>
                </a:lnTo>
                <a:lnTo>
                  <a:pt x="184150" y="5079"/>
                </a:lnTo>
                <a:lnTo>
                  <a:pt x="196850" y="2539"/>
                </a:lnTo>
                <a:lnTo>
                  <a:pt x="208280" y="1269"/>
                </a:lnTo>
                <a:lnTo>
                  <a:pt x="220980" y="0"/>
                </a:lnTo>
                <a:lnTo>
                  <a:pt x="232410" y="0"/>
                </a:lnTo>
                <a:lnTo>
                  <a:pt x="245110" y="0"/>
                </a:lnTo>
                <a:lnTo>
                  <a:pt x="257810" y="1269"/>
                </a:lnTo>
                <a:lnTo>
                  <a:pt x="269240" y="2539"/>
                </a:lnTo>
                <a:lnTo>
                  <a:pt x="281940" y="5079"/>
                </a:lnTo>
                <a:lnTo>
                  <a:pt x="293370" y="7619"/>
                </a:lnTo>
                <a:lnTo>
                  <a:pt x="304800" y="11429"/>
                </a:lnTo>
                <a:lnTo>
                  <a:pt x="316230" y="15239"/>
                </a:lnTo>
                <a:lnTo>
                  <a:pt x="359410" y="36829"/>
                </a:lnTo>
                <a:lnTo>
                  <a:pt x="369570" y="44450"/>
                </a:lnTo>
                <a:lnTo>
                  <a:pt x="379730" y="52069"/>
                </a:lnTo>
                <a:lnTo>
                  <a:pt x="388620" y="59689"/>
                </a:lnTo>
                <a:lnTo>
                  <a:pt x="397510" y="68579"/>
                </a:lnTo>
                <a:lnTo>
                  <a:pt x="406400" y="76200"/>
                </a:lnTo>
                <a:lnTo>
                  <a:pt x="414020" y="86359"/>
                </a:lnTo>
                <a:lnTo>
                  <a:pt x="420370" y="95250"/>
                </a:lnTo>
                <a:lnTo>
                  <a:pt x="427990" y="105409"/>
                </a:lnTo>
                <a:lnTo>
                  <a:pt x="434340" y="116839"/>
                </a:lnTo>
                <a:lnTo>
                  <a:pt x="440690" y="127000"/>
                </a:lnTo>
                <a:lnTo>
                  <a:pt x="445770" y="138429"/>
                </a:lnTo>
                <a:lnTo>
                  <a:pt x="449580" y="148589"/>
                </a:lnTo>
                <a:lnTo>
                  <a:pt x="454660" y="160019"/>
                </a:lnTo>
                <a:lnTo>
                  <a:pt x="457200" y="172719"/>
                </a:lnTo>
                <a:lnTo>
                  <a:pt x="461010" y="184150"/>
                </a:lnTo>
                <a:lnTo>
                  <a:pt x="462280" y="196850"/>
                </a:lnTo>
                <a:lnTo>
                  <a:pt x="464820" y="208279"/>
                </a:lnTo>
                <a:lnTo>
                  <a:pt x="464820" y="220979"/>
                </a:lnTo>
                <a:lnTo>
                  <a:pt x="466090" y="232409"/>
                </a:lnTo>
                <a:lnTo>
                  <a:pt x="464820" y="232409"/>
                </a:lnTo>
                <a:lnTo>
                  <a:pt x="464820" y="245109"/>
                </a:lnTo>
                <a:lnTo>
                  <a:pt x="463550" y="256539"/>
                </a:lnTo>
                <a:lnTo>
                  <a:pt x="462280" y="269239"/>
                </a:lnTo>
                <a:lnTo>
                  <a:pt x="459740" y="280669"/>
                </a:lnTo>
                <a:lnTo>
                  <a:pt x="457200" y="293369"/>
                </a:lnTo>
                <a:lnTo>
                  <a:pt x="453390" y="304800"/>
                </a:lnTo>
                <a:lnTo>
                  <a:pt x="449580" y="316229"/>
                </a:lnTo>
                <a:lnTo>
                  <a:pt x="444500" y="327659"/>
                </a:lnTo>
                <a:lnTo>
                  <a:pt x="440690" y="337819"/>
                </a:lnTo>
                <a:lnTo>
                  <a:pt x="434340" y="349250"/>
                </a:lnTo>
                <a:lnTo>
                  <a:pt x="427990" y="359409"/>
                </a:lnTo>
                <a:lnTo>
                  <a:pt x="420370" y="369569"/>
                </a:lnTo>
                <a:lnTo>
                  <a:pt x="414020" y="379729"/>
                </a:lnTo>
                <a:lnTo>
                  <a:pt x="405130" y="388619"/>
                </a:lnTo>
                <a:lnTo>
                  <a:pt x="397510" y="397509"/>
                </a:lnTo>
                <a:lnTo>
                  <a:pt x="388620" y="405129"/>
                </a:lnTo>
                <a:lnTo>
                  <a:pt x="379730" y="412750"/>
                </a:lnTo>
                <a:lnTo>
                  <a:pt x="369570" y="420369"/>
                </a:lnTo>
                <a:lnTo>
                  <a:pt x="359410" y="427989"/>
                </a:lnTo>
                <a:lnTo>
                  <a:pt x="349250" y="434339"/>
                </a:lnTo>
                <a:lnTo>
                  <a:pt x="337820" y="439419"/>
                </a:lnTo>
                <a:lnTo>
                  <a:pt x="327660" y="445769"/>
                </a:lnTo>
                <a:lnTo>
                  <a:pt x="316230" y="449579"/>
                </a:lnTo>
                <a:lnTo>
                  <a:pt x="304800" y="454659"/>
                </a:lnTo>
                <a:lnTo>
                  <a:pt x="293370" y="457200"/>
                </a:lnTo>
                <a:lnTo>
                  <a:pt x="280670" y="461009"/>
                </a:lnTo>
                <a:lnTo>
                  <a:pt x="269240" y="462279"/>
                </a:lnTo>
                <a:lnTo>
                  <a:pt x="257810" y="463550"/>
                </a:lnTo>
                <a:lnTo>
                  <a:pt x="245110" y="464819"/>
                </a:lnTo>
                <a:lnTo>
                  <a:pt x="232410" y="466089"/>
                </a:lnTo>
                <a:lnTo>
                  <a:pt x="232410" y="464819"/>
                </a:lnTo>
                <a:lnTo>
                  <a:pt x="220980" y="464819"/>
                </a:lnTo>
                <a:lnTo>
                  <a:pt x="208280" y="463550"/>
                </a:lnTo>
                <a:lnTo>
                  <a:pt x="196850" y="462279"/>
                </a:lnTo>
                <a:lnTo>
                  <a:pt x="184150" y="459739"/>
                </a:lnTo>
                <a:lnTo>
                  <a:pt x="172720" y="457200"/>
                </a:lnTo>
                <a:lnTo>
                  <a:pt x="161290" y="453389"/>
                </a:lnTo>
                <a:lnTo>
                  <a:pt x="148590" y="449579"/>
                </a:lnTo>
                <a:lnTo>
                  <a:pt x="138430" y="444500"/>
                </a:lnTo>
                <a:lnTo>
                  <a:pt x="127000" y="439419"/>
                </a:lnTo>
                <a:lnTo>
                  <a:pt x="116840" y="434339"/>
                </a:lnTo>
                <a:lnTo>
                  <a:pt x="105410" y="427989"/>
                </a:lnTo>
                <a:lnTo>
                  <a:pt x="96520" y="420369"/>
                </a:lnTo>
                <a:lnTo>
                  <a:pt x="86360" y="412750"/>
                </a:lnTo>
                <a:lnTo>
                  <a:pt x="52070" y="379729"/>
                </a:lnTo>
                <a:lnTo>
                  <a:pt x="38100" y="359409"/>
                </a:lnTo>
                <a:lnTo>
                  <a:pt x="31750" y="349250"/>
                </a:lnTo>
                <a:lnTo>
                  <a:pt x="25400" y="337819"/>
                </a:lnTo>
                <a:lnTo>
                  <a:pt x="20320" y="327659"/>
                </a:lnTo>
                <a:lnTo>
                  <a:pt x="15240" y="316229"/>
                </a:lnTo>
                <a:lnTo>
                  <a:pt x="11430" y="304800"/>
                </a:lnTo>
                <a:lnTo>
                  <a:pt x="7620" y="293369"/>
                </a:lnTo>
                <a:lnTo>
                  <a:pt x="5080" y="280669"/>
                </a:lnTo>
                <a:lnTo>
                  <a:pt x="2540" y="269239"/>
                </a:lnTo>
                <a:lnTo>
                  <a:pt x="1270" y="256539"/>
                </a:lnTo>
                <a:lnTo>
                  <a:pt x="0" y="245109"/>
                </a:lnTo>
                <a:lnTo>
                  <a:pt x="0" y="232409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20559" y="27571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86650" y="32232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732269" y="1460500"/>
            <a:ext cx="1661795" cy="66802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710"/>
              </a:spcBef>
            </a:pPr>
            <a:r>
              <a:rPr sz="1600" spc="-95" dirty="0">
                <a:solidFill>
                  <a:srgbClr val="FF0000"/>
                </a:solidFill>
                <a:latin typeface="Lucida Sans"/>
                <a:cs typeface="Lucida Sans"/>
              </a:rPr>
              <a:t>P.</a:t>
            </a:r>
            <a:r>
              <a:rPr sz="1600" spc="-8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50" dirty="0">
                <a:solidFill>
                  <a:srgbClr val="FF0000"/>
                </a:solidFill>
                <a:latin typeface="Lucida Sans"/>
                <a:cs typeface="Lucida Sans"/>
              </a:rPr>
              <a:t>Schneeweiss</a:t>
            </a:r>
            <a:endParaRPr sz="16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600" spc="-15" dirty="0">
                <a:solidFill>
                  <a:srgbClr val="FF0000"/>
                </a:solidFill>
                <a:latin typeface="Lucida Sans"/>
                <a:cs typeface="Lucida Sans"/>
              </a:rPr>
              <a:t>J.</a:t>
            </a:r>
            <a:r>
              <a:rPr sz="1600" spc="-2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FF0000"/>
                </a:solidFill>
                <a:latin typeface="Lucida Sans"/>
                <a:cs typeface="Lucida Sans"/>
              </a:rPr>
              <a:t>Volz</a:t>
            </a:r>
            <a:endParaRPr sz="1600"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Outline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/>
              <a:t>Multimode Strong </a:t>
            </a:r>
            <a:r>
              <a:rPr lang="de-AT" dirty="0" err="1"/>
              <a:t>coupling</a:t>
            </a:r>
            <a:r>
              <a:rPr lang="de-AT" dirty="0"/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opt</a:t>
            </a:r>
            <a:r>
              <a:rPr lang="de-AT" dirty="0"/>
              <a:t>. </a:t>
            </a:r>
            <a:r>
              <a:rPr lang="de-AT" dirty="0" err="1"/>
              <a:t>Nanofibers</a:t>
            </a:r>
            <a:r>
              <a:rPr lang="de-AT" dirty="0"/>
              <a:t> and Fiber-ring </a:t>
            </a:r>
            <a:r>
              <a:rPr lang="de-AT" dirty="0" err="1"/>
              <a:t>resonator</a:t>
            </a:r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Measurements</a:t>
            </a:r>
            <a:r>
              <a:rPr lang="de-AT" dirty="0"/>
              <a:t> and </a:t>
            </a:r>
            <a:r>
              <a:rPr lang="de-AT" dirty="0" err="1"/>
              <a:t>Observations</a:t>
            </a:r>
            <a:endParaRPr lang="de-AT" dirty="0"/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6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Introduction</a:t>
            </a:r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/>
              <a:t>Multimode Strong </a:t>
            </a:r>
            <a:r>
              <a:rPr lang="de-AT" dirty="0" err="1"/>
              <a:t>coupling</a:t>
            </a:r>
            <a:r>
              <a:rPr lang="de-AT" dirty="0"/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opt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.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Nanofibers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Fiber-ring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resonator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Measurements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Observations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5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Multimode Strong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coupling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opt</a:t>
            </a:r>
            <a:r>
              <a:rPr lang="de-AT" dirty="0"/>
              <a:t>. </a:t>
            </a:r>
            <a:r>
              <a:rPr lang="de-AT" dirty="0" err="1"/>
              <a:t>Nanofibers</a:t>
            </a:r>
            <a:r>
              <a:rPr lang="de-AT" dirty="0"/>
              <a:t> and Fiber-ring </a:t>
            </a:r>
            <a:r>
              <a:rPr lang="de-AT" dirty="0" err="1"/>
              <a:t>resonator</a:t>
            </a:r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Measurements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Observations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Key </a:t>
            </a:r>
            <a:r>
              <a:rPr lang="de-AT" dirty="0" err="1"/>
              <a:t>Aspects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363F-FD49-49A9-8321-479CEC53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883965"/>
            <a:ext cx="7429552" cy="4929411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de-AT" dirty="0"/>
              <a:t>Optical Nanofiber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enhanced</a:t>
            </a:r>
            <a:r>
              <a:rPr lang="de-AT" dirty="0"/>
              <a:t> </a:t>
            </a:r>
            <a:r>
              <a:rPr lang="de-AT" dirty="0" err="1"/>
              <a:t>coupling</a:t>
            </a: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r>
              <a:rPr lang="de-AT" dirty="0"/>
              <a:t>Long Resonator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low</a:t>
            </a:r>
            <a:r>
              <a:rPr lang="de-AT" dirty="0"/>
              <a:t> FSR</a:t>
            </a:r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r>
              <a:rPr lang="de-AT" dirty="0" err="1"/>
              <a:t>Length</a:t>
            </a:r>
            <a:r>
              <a:rPr lang="de-AT" dirty="0"/>
              <a:t> – </a:t>
            </a:r>
            <a:r>
              <a:rPr lang="de-AT" dirty="0" err="1"/>
              <a:t>independent</a:t>
            </a:r>
            <a:r>
              <a:rPr lang="de-AT" dirty="0"/>
              <a:t>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strenght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13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Multimode Strong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coupling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in CQED</a:t>
            </a: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opt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.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Nanofibers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Fiber-ring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resonator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Measurements</a:t>
            </a:r>
            <a:r>
              <a:rPr lang="de-AT" dirty="0"/>
              <a:t> and </a:t>
            </a:r>
            <a:r>
              <a:rPr lang="de-AT" dirty="0" err="1"/>
              <a:t>Observations</a:t>
            </a:r>
            <a:endParaRPr lang="de-AT" dirty="0"/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3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g(2)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A106-CA3F-4747-AD93-7BE3E688B9EE}"/>
              </a:ext>
            </a:extLst>
          </p:cNvPr>
          <p:cNvSpPr txBox="1"/>
          <p:nvPr/>
        </p:nvSpPr>
        <p:spPr>
          <a:xfrm>
            <a:off x="197199" y="1052736"/>
            <a:ext cx="6692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Observe</a:t>
            </a:r>
            <a:r>
              <a:rPr lang="de-AT" dirty="0"/>
              <a:t> non-</a:t>
            </a:r>
            <a:r>
              <a:rPr lang="de-AT" dirty="0" err="1"/>
              <a:t>markovian</a:t>
            </a:r>
            <a:r>
              <a:rPr lang="de-AT" dirty="0"/>
              <a:t> </a:t>
            </a:r>
            <a:r>
              <a:rPr lang="de-AT" dirty="0" err="1"/>
              <a:t>behaviour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atom-resonator </a:t>
            </a:r>
            <a:r>
              <a:rPr lang="de-AT" dirty="0" err="1"/>
              <a:t>system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Investigate</a:t>
            </a:r>
            <a:r>
              <a:rPr lang="de-AT" dirty="0"/>
              <a:t> </a:t>
            </a:r>
            <a:r>
              <a:rPr lang="de-AT" dirty="0" err="1"/>
              <a:t>Nr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atoms</a:t>
            </a:r>
            <a:r>
              <a:rPr lang="de-AT" dirty="0"/>
              <a:t> </a:t>
            </a:r>
            <a:r>
              <a:rPr lang="de-AT" dirty="0" err="1"/>
              <a:t>conributing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signal</a:t>
            </a:r>
            <a:r>
              <a:rPr lang="de-AT" dirty="0"/>
              <a:t>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9F87C-940C-4D0B-B42B-492477B54084}"/>
              </a:ext>
            </a:extLst>
          </p:cNvPr>
          <p:cNvSpPr txBox="1"/>
          <p:nvPr/>
        </p:nvSpPr>
        <p:spPr>
          <a:xfrm>
            <a:off x="214677" y="1746682"/>
            <a:ext cx="51058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tx2"/>
                </a:solidFill>
              </a:rPr>
              <a:t>Low OD </a:t>
            </a:r>
            <a:r>
              <a:rPr lang="de-AT" dirty="0" err="1">
                <a:solidFill>
                  <a:schemeClr val="tx2"/>
                </a:solidFill>
              </a:rPr>
              <a:t>case</a:t>
            </a:r>
            <a:endParaRPr lang="en-GB" dirty="0">
              <a:solidFill>
                <a:schemeClr val="tx2"/>
              </a:solidFill>
            </a:endParaRPr>
          </a:p>
          <a:p>
            <a:endParaRPr lang="de-AT" dirty="0"/>
          </a:p>
          <a:p>
            <a:r>
              <a:rPr lang="de-AT" dirty="0"/>
              <a:t>Fully </a:t>
            </a:r>
            <a:r>
              <a:rPr lang="de-AT" dirty="0" err="1"/>
              <a:t>overcoupled</a:t>
            </a:r>
            <a:r>
              <a:rPr lang="de-AT" dirty="0"/>
              <a:t> </a:t>
            </a:r>
            <a:r>
              <a:rPr lang="de-AT" dirty="0" err="1"/>
              <a:t>regime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 external </a:t>
            </a:r>
            <a:r>
              <a:rPr lang="de-AT" dirty="0" err="1">
                <a:sym typeface="Wingdings" panose="05000000000000000000" pitchFamily="2" charset="2"/>
              </a:rPr>
              <a:t>excitation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>
                <a:sym typeface="Wingdings" panose="05000000000000000000" pitchFamily="2" charset="2"/>
              </a:rPr>
              <a:t>Collection </a:t>
            </a:r>
            <a:r>
              <a:rPr lang="de-AT" dirty="0" err="1">
                <a:sym typeface="Wingdings" panose="05000000000000000000" pitchFamily="2" charset="2"/>
              </a:rPr>
              <a:t>of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fluorescence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photons</a:t>
            </a:r>
            <a:r>
              <a:rPr lang="de-AT" dirty="0">
                <a:sym typeface="Wingdings" panose="05000000000000000000" pitchFamily="2" charset="2"/>
              </a:rPr>
              <a:t> at </a:t>
            </a:r>
            <a:r>
              <a:rPr lang="de-AT" dirty="0" err="1">
                <a:sym typeface="Wingdings" panose="05000000000000000000" pitchFamily="2" charset="2"/>
              </a:rPr>
              <a:t>the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output</a:t>
            </a:r>
            <a:endParaRPr lang="de-AT" i="1" dirty="0">
              <a:sym typeface="Wingdings" panose="05000000000000000000" pitchFamily="2" charset="2"/>
            </a:endParaRPr>
          </a:p>
          <a:p>
            <a:pPr algn="r"/>
            <a:r>
              <a:rPr lang="de-AT" i="1" dirty="0">
                <a:sym typeface="Wingdings" panose="05000000000000000000" pitchFamily="2" charset="2"/>
              </a:rPr>
              <a:t>See </a:t>
            </a:r>
            <a:r>
              <a:rPr lang="de-AT" i="1" dirty="0" err="1">
                <a:sym typeface="Wingdings" panose="05000000000000000000" pitchFamily="2" charset="2"/>
              </a:rPr>
              <a:t>K.P.Nayak</a:t>
            </a:r>
            <a:r>
              <a:rPr lang="de-AT" i="1" dirty="0">
                <a:sym typeface="Wingdings" panose="05000000000000000000" pitchFamily="2" charset="2"/>
              </a:rPr>
              <a:t> et. al., Phys. Rev. A 79 (2009)</a:t>
            </a:r>
          </a:p>
          <a:p>
            <a:pPr algn="r"/>
            <a:r>
              <a:rPr lang="de-AT" i="1" dirty="0" err="1">
                <a:sym typeface="Wingdings" panose="05000000000000000000" pitchFamily="2" charset="2"/>
              </a:rPr>
              <a:t>J.A.Grover</a:t>
            </a:r>
            <a:r>
              <a:rPr lang="de-AT" i="1" dirty="0">
                <a:sym typeface="Wingdings" panose="05000000000000000000" pitchFamily="2" charset="2"/>
              </a:rPr>
              <a:t> et. al., Phys. Rev. A 92 (2015)</a:t>
            </a:r>
            <a:endParaRPr lang="en-GB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1919D-237C-4DCD-804D-9294CAD2F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9616"/>
            <a:ext cx="4572000" cy="34147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0EE119-5D3D-4462-8C32-355ED054B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1057"/>
            <a:ext cx="4572000" cy="34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9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g(2)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32035FEA-FAC5-4ECD-B062-722008A5BF06}"/>
              </a:ext>
            </a:extLst>
          </p:cNvPr>
          <p:cNvSpPr txBox="1"/>
          <p:nvPr/>
        </p:nvSpPr>
        <p:spPr>
          <a:xfrm>
            <a:off x="683568" y="5733256"/>
            <a:ext cx="8123122" cy="8007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sz="2200" spc="-10" dirty="0">
                <a:latin typeface="Arial"/>
                <a:cs typeface="Arial"/>
              </a:rPr>
              <a:t>OD </a:t>
            </a:r>
            <a:r>
              <a:rPr sz="2200" spc="-5" dirty="0">
                <a:latin typeface="Arial"/>
                <a:cs typeface="Arial"/>
              </a:rPr>
              <a:t>per atom </a:t>
            </a:r>
            <a:r>
              <a:rPr sz="2200" dirty="0">
                <a:latin typeface="Arial"/>
                <a:cs typeface="Arial"/>
              </a:rPr>
              <a:t>~ </a:t>
            </a:r>
            <a:r>
              <a:rPr sz="2200" spc="-5" dirty="0">
                <a:latin typeface="Arial"/>
                <a:cs typeface="Arial"/>
              </a:rPr>
              <a:t>0.0</a:t>
            </a:r>
            <a:r>
              <a:rPr lang="de-AT" sz="2200" spc="-5" dirty="0">
                <a:latin typeface="Arial"/>
                <a:cs typeface="Arial"/>
              </a:rPr>
              <a:t>4</a:t>
            </a:r>
            <a:r>
              <a:rPr sz="2200" spc="-5" dirty="0">
                <a:latin typeface="Arial"/>
                <a:cs typeface="Arial"/>
              </a:rPr>
              <a:t>5 </a:t>
            </a:r>
            <a:endParaRPr lang="de-AT" sz="2200" spc="-5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10" dirty="0" err="1">
                <a:latin typeface="Arial"/>
                <a:cs typeface="Arial"/>
              </a:rPr>
              <a:t>onset</a:t>
            </a:r>
            <a:r>
              <a:rPr lang="de-AT" sz="2200" spc="-10" dirty="0">
                <a:latin typeface="Arial"/>
                <a:cs typeface="Arial"/>
              </a:rPr>
              <a:t> </a:t>
            </a:r>
            <a:r>
              <a:rPr lang="de-AT" sz="2200" spc="-10" dirty="0" err="1">
                <a:latin typeface="Arial"/>
                <a:cs typeface="Arial"/>
              </a:rPr>
              <a:t>of</a:t>
            </a:r>
            <a:r>
              <a:rPr lang="de-AT" sz="2200" spc="-10" dirty="0">
                <a:latin typeface="Arial"/>
                <a:cs typeface="Arial"/>
              </a:rPr>
              <a:t> MMSC </a:t>
            </a:r>
            <a:r>
              <a:rPr lang="de-AT" sz="2200" spc="-10" dirty="0" err="1">
                <a:latin typeface="Arial"/>
                <a:cs typeface="Arial"/>
              </a:rPr>
              <a:t>for</a:t>
            </a:r>
            <a:r>
              <a:rPr lang="de-AT" sz="2200" spc="-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“effective” </a:t>
            </a:r>
            <a:r>
              <a:rPr sz="2200" spc="-5" dirty="0">
                <a:latin typeface="Arial"/>
                <a:cs typeface="Arial"/>
              </a:rPr>
              <a:t>atom number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dirty="0">
                <a:latin typeface="Arial"/>
                <a:cs typeface="Arial"/>
              </a:rPr>
              <a:t>~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lang="de-AT" sz="2200" spc="-30" dirty="0">
                <a:latin typeface="Arial"/>
                <a:cs typeface="Arial"/>
              </a:rPr>
              <a:t>1</a:t>
            </a:r>
            <a:r>
              <a:rPr sz="2200" spc="-5" dirty="0">
                <a:latin typeface="Arial"/>
                <a:cs typeface="Arial"/>
              </a:rPr>
              <a:t>00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1919D-237C-4DCD-804D-9294CAD2F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855271"/>
            <a:ext cx="2843808" cy="2123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0EE119-5D3D-4462-8C32-355ED054B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876093"/>
            <a:ext cx="2843808" cy="2123969"/>
          </a:xfrm>
          <a:prstGeom prst="rect">
            <a:avLst/>
          </a:prstGeom>
        </p:spPr>
      </p:pic>
      <p:pic>
        <p:nvPicPr>
          <p:cNvPr id="9218" name="Picture 2" descr="115 &#10;— 105 &#10;roo &#10;095 ">
            <a:extLst>
              <a:ext uri="{FF2B5EF4-FFF2-40B4-BE49-F238E27FC236}">
                <a16:creationId xmlns:a16="http://schemas.microsoft.com/office/drawing/2014/main" id="{B8339BCE-378B-44D1-A109-054132BC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632" y="2990056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364088" y="492935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1.44 </a:t>
            </a:r>
            <a:r>
              <a:rPr lang="de-AT" dirty="0" err="1"/>
              <a:t>atoms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571FD-7E68-4DE0-A5B5-F14B59073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" y="3010205"/>
            <a:ext cx="4053345" cy="270222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50738" y="492935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5.8 </a:t>
            </a:r>
            <a:r>
              <a:rPr lang="de-AT" dirty="0" err="1"/>
              <a:t>atoms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91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Cavity</a:t>
            </a:r>
            <a:r>
              <a:rPr lang="de-AT" dirty="0"/>
              <a:t> QED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9" y="766854"/>
            <a:ext cx="6504762" cy="326666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2" y="764704"/>
            <a:ext cx="6504762" cy="326666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8" y="764704"/>
            <a:ext cx="6504762" cy="326666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8" y="762554"/>
            <a:ext cx="6504762" cy="3266667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251520" y="5157192"/>
            <a:ext cx="43893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r>
              <a:rPr lang="de-A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2200" dirty="0" err="1" smtClean="0"/>
              <a:t>cavity</a:t>
            </a:r>
            <a:r>
              <a:rPr lang="de-AT" sz="2200" dirty="0" smtClean="0"/>
              <a:t> </a:t>
            </a:r>
            <a:r>
              <a:rPr lang="de-AT" sz="2200" dirty="0" err="1"/>
              <a:t>loss</a:t>
            </a:r>
            <a:r>
              <a:rPr lang="de-AT" sz="2200" dirty="0"/>
              <a:t> </a:t>
            </a:r>
            <a:r>
              <a:rPr lang="de-AT" sz="2200" dirty="0" smtClean="0"/>
              <a:t>rate</a:t>
            </a:r>
            <a:endParaRPr lang="de-AT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2200" dirty="0" smtClean="0"/>
              <a:t>2</a:t>
            </a:r>
            <a:r>
              <a:rPr lang="el-G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A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2200" dirty="0" err="1" smtClean="0"/>
              <a:t>spontanious</a:t>
            </a:r>
            <a:r>
              <a:rPr lang="de-AT" sz="2200" dirty="0" smtClean="0"/>
              <a:t> </a:t>
            </a:r>
            <a:r>
              <a:rPr lang="de-AT" sz="2200" dirty="0" err="1"/>
              <a:t>emission</a:t>
            </a:r>
            <a:r>
              <a:rPr lang="de-AT" sz="2200" dirty="0"/>
              <a:t> </a:t>
            </a:r>
            <a:r>
              <a:rPr lang="de-AT" sz="2200" dirty="0" smtClean="0"/>
              <a:t>rate</a:t>
            </a:r>
            <a:endParaRPr lang="de-AT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2200" dirty="0" smtClean="0"/>
              <a:t>g	</a:t>
            </a:r>
            <a:r>
              <a:rPr lang="de-AT" sz="2200" dirty="0" err="1" smtClean="0"/>
              <a:t>coupling</a:t>
            </a:r>
            <a:r>
              <a:rPr lang="de-AT" sz="2200" dirty="0" smtClean="0"/>
              <a:t> rate</a:t>
            </a:r>
            <a:endParaRPr lang="en-GB" sz="22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17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Cavity</a:t>
            </a:r>
            <a:r>
              <a:rPr lang="de-AT" dirty="0"/>
              <a:t> QED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62AF92C-E1E2-4F88-A386-8190152839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317636"/>
              </p:ext>
            </p:extLst>
          </p:nvPr>
        </p:nvGraphicFramePr>
        <p:xfrm>
          <a:off x="6012829" y="5174704"/>
          <a:ext cx="20875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2" name="Acrobat Document" r:id="rId4" imgW="1285528" imgH="609543" progId="Acrobat.Document.DC">
                  <p:embed/>
                </p:oleObj>
              </mc:Choice>
              <mc:Fallback>
                <p:oleObj name="Acrobat Document" r:id="rId4" imgW="1285528" imgH="609543" progId="Acrobat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62AF92C-E1E2-4F88-A386-8190152839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2829" y="5174704"/>
                        <a:ext cx="2087563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1" r="7401"/>
          <a:stretch/>
        </p:blipFill>
        <p:spPr>
          <a:xfrm>
            <a:off x="3579699" y="1143151"/>
            <a:ext cx="4966544" cy="35819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140B84-E021-4F83-ABFC-3B9D9E173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64294"/>
            <a:ext cx="8424936" cy="470129"/>
          </a:xfrm>
        </p:spPr>
        <p:txBody>
          <a:bodyPr/>
          <a:lstStyle/>
          <a:p>
            <a:pPr marL="0" indent="0"/>
            <a:r>
              <a:rPr lang="de-AT" dirty="0" err="1" smtClean="0">
                <a:solidFill>
                  <a:schemeClr val="tx2"/>
                </a:solidFill>
              </a:rPr>
              <a:t>Cooperativity</a:t>
            </a:r>
            <a:endParaRPr lang="de-AT" dirty="0">
              <a:solidFill>
                <a:schemeClr val="tx2"/>
              </a:solidFill>
            </a:endParaRPr>
          </a:p>
          <a:p>
            <a:pPr marL="0" indent="0"/>
            <a:endParaRPr lang="de-AT" dirty="0">
              <a:solidFill>
                <a:schemeClr val="tx2"/>
              </a:solidFill>
            </a:endParaRPr>
          </a:p>
          <a:p>
            <a:pPr marL="0" indent="0"/>
            <a:endParaRPr lang="de-AT" dirty="0">
              <a:solidFill>
                <a:schemeClr val="tx2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3430889" cy="1722979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5157192"/>
            <a:ext cx="43893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r>
              <a:rPr lang="de-A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2200" dirty="0" err="1" smtClean="0"/>
              <a:t>cavity</a:t>
            </a:r>
            <a:r>
              <a:rPr lang="de-AT" sz="2200" dirty="0" smtClean="0"/>
              <a:t> </a:t>
            </a:r>
            <a:r>
              <a:rPr lang="de-AT" sz="2200" dirty="0" err="1"/>
              <a:t>loss</a:t>
            </a:r>
            <a:r>
              <a:rPr lang="de-AT" sz="2200" dirty="0"/>
              <a:t> </a:t>
            </a:r>
            <a:r>
              <a:rPr lang="de-AT" sz="2200" dirty="0" smtClean="0"/>
              <a:t>rate</a:t>
            </a:r>
            <a:endParaRPr lang="de-AT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2200" dirty="0" smtClean="0"/>
              <a:t>2</a:t>
            </a:r>
            <a:r>
              <a:rPr lang="el-G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A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2200" dirty="0" err="1" smtClean="0"/>
              <a:t>spontanious</a:t>
            </a:r>
            <a:r>
              <a:rPr lang="de-AT" sz="2200" dirty="0" smtClean="0"/>
              <a:t> </a:t>
            </a:r>
            <a:r>
              <a:rPr lang="de-AT" sz="2200" dirty="0" err="1"/>
              <a:t>emission</a:t>
            </a:r>
            <a:r>
              <a:rPr lang="de-AT" sz="2200" dirty="0"/>
              <a:t> </a:t>
            </a:r>
            <a:r>
              <a:rPr lang="de-AT" sz="2200" dirty="0" smtClean="0"/>
              <a:t>rate</a:t>
            </a:r>
            <a:endParaRPr lang="de-AT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2200" dirty="0" smtClean="0"/>
              <a:t>g	</a:t>
            </a:r>
            <a:r>
              <a:rPr lang="de-AT" sz="2200" dirty="0" err="1" smtClean="0"/>
              <a:t>coupling</a:t>
            </a:r>
            <a:r>
              <a:rPr lang="de-AT" sz="2200" dirty="0" smtClean="0"/>
              <a:t> rate</a:t>
            </a:r>
            <a:endParaRPr lang="en-GB" sz="2200" dirty="0"/>
          </a:p>
        </p:txBody>
      </p:sp>
      <p:sp>
        <p:nvSpPr>
          <p:cNvPr id="5" name="Rechteck 4"/>
          <p:cNvSpPr/>
          <p:nvPr/>
        </p:nvSpPr>
        <p:spPr>
          <a:xfrm>
            <a:off x="7524328" y="4941168"/>
            <a:ext cx="864096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AC5E157-C262-4933-8A27-2AFB442A0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382931"/>
              </p:ext>
            </p:extLst>
          </p:nvPr>
        </p:nvGraphicFramePr>
        <p:xfrm>
          <a:off x="3131840" y="6180232"/>
          <a:ext cx="4434757" cy="49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3" name="Acrobat Document" r:id="rId8" imgW="2666753" imgH="295111" progId="AcroExch.Document.DC">
                  <p:embed/>
                </p:oleObj>
              </mc:Choice>
              <mc:Fallback>
                <p:oleObj name="Acrobat Document" r:id="rId8" imgW="2666753" imgH="295111" progId="AcroExch.Document.DC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AC5E157-C262-4933-8A27-2AFB442A0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31840" y="6180232"/>
                        <a:ext cx="4434757" cy="490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/>
          <p:cNvSpPr/>
          <p:nvPr/>
        </p:nvSpPr>
        <p:spPr>
          <a:xfrm>
            <a:off x="3059832" y="5949280"/>
            <a:ext cx="2376264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26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observe</a:t>
            </a:r>
            <a:r>
              <a:rPr lang="de-AT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1477D-ED8A-4137-B0FF-E36C79006DB0}"/>
              </a:ext>
            </a:extLst>
          </p:cNvPr>
          <p:cNvSpPr txBox="1"/>
          <p:nvPr/>
        </p:nvSpPr>
        <p:spPr>
          <a:xfrm>
            <a:off x="5501457" y="3501008"/>
            <a:ext cx="346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Mode </a:t>
            </a:r>
            <a:r>
              <a:rPr lang="de-AT" dirty="0" err="1"/>
              <a:t>splitting</a:t>
            </a:r>
            <a:r>
              <a:rPr lang="de-AT" dirty="0"/>
              <a:t> </a:t>
            </a:r>
            <a:r>
              <a:rPr lang="de-AT" dirty="0" err="1" smtClean="0"/>
              <a:t>resonance</a:t>
            </a:r>
            <a:endParaRPr lang="de-AT" dirty="0"/>
          </a:p>
          <a:p>
            <a:r>
              <a:rPr lang="de-AT" dirty="0">
                <a:sym typeface="Wingdings" panose="05000000000000000000" pitchFamily="2" charset="2"/>
              </a:rPr>
              <a:t> Strong </a:t>
            </a:r>
            <a:r>
              <a:rPr lang="de-AT" dirty="0" err="1">
                <a:sym typeface="Wingdings" panose="05000000000000000000" pitchFamily="2" charset="2"/>
              </a:rPr>
              <a:t>coupling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20888"/>
            <a:ext cx="4961905" cy="3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6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9512" y="3428360"/>
            <a:ext cx="55537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Length dependence </a:t>
            </a:r>
            <a:r>
              <a:rPr sz="2200" dirty="0">
                <a:solidFill>
                  <a:srgbClr val="006FBF"/>
                </a:solidFill>
                <a:latin typeface="Arial"/>
                <a:cs typeface="Arial"/>
              </a:rPr>
              <a:t>of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resonator</a:t>
            </a:r>
            <a:r>
              <a:rPr sz="2200" spc="-3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parameters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17976" y="3879319"/>
            <a:ext cx="1203960" cy="539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4080" y="3999969"/>
            <a:ext cx="1093470" cy="298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4017" y="4442831"/>
            <a:ext cx="2496819" cy="425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0F32FA9-36CF-485C-87FD-ABFC7A9C1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16632"/>
            <a:ext cx="7920880" cy="648072"/>
          </a:xfrm>
        </p:spPr>
        <p:txBody>
          <a:bodyPr/>
          <a:lstStyle/>
          <a:p>
            <a:r>
              <a:rPr lang="en-GB" spc="-5" dirty="0" smtClean="0"/>
              <a:t>Length dependence of Cooperativity</a:t>
            </a:r>
            <a:endParaRPr lang="de-AT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291" y="1252066"/>
            <a:ext cx="3114675" cy="1628775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4230291" y="1196752"/>
            <a:ext cx="3114674" cy="18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0291" y="1266924"/>
            <a:ext cx="304800" cy="162877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1252066"/>
            <a:ext cx="3114675" cy="162877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10816" y="1266924"/>
            <a:ext cx="304800" cy="162877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319" y="1780703"/>
            <a:ext cx="828675" cy="57150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220072" y="5805264"/>
            <a:ext cx="34900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r>
              <a:rPr lang="de-A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1600" dirty="0" err="1" smtClean="0"/>
              <a:t>cavity</a:t>
            </a:r>
            <a:r>
              <a:rPr lang="de-AT" sz="1600" dirty="0" smtClean="0"/>
              <a:t> </a:t>
            </a:r>
            <a:r>
              <a:rPr lang="de-AT" sz="1600" dirty="0" err="1"/>
              <a:t>loss</a:t>
            </a:r>
            <a:r>
              <a:rPr lang="de-AT" sz="1600" dirty="0"/>
              <a:t> </a:t>
            </a:r>
            <a:r>
              <a:rPr lang="de-AT" sz="1600" dirty="0" smtClean="0"/>
              <a:t>rate</a:t>
            </a:r>
            <a:endParaRPr lang="de-AT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1600" dirty="0" smtClean="0"/>
              <a:t>2</a:t>
            </a:r>
            <a:r>
              <a:rPr lang="el-G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A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1600" dirty="0" err="1" smtClean="0"/>
              <a:t>spontanious</a:t>
            </a:r>
            <a:r>
              <a:rPr lang="de-AT" sz="1600" dirty="0" smtClean="0"/>
              <a:t> </a:t>
            </a:r>
            <a:r>
              <a:rPr lang="de-AT" sz="1600" dirty="0" err="1"/>
              <a:t>emission</a:t>
            </a:r>
            <a:r>
              <a:rPr lang="de-AT" sz="1600" dirty="0"/>
              <a:t> </a:t>
            </a:r>
            <a:r>
              <a:rPr lang="de-AT" sz="1600" dirty="0" smtClean="0"/>
              <a:t>rate</a:t>
            </a:r>
            <a:endParaRPr lang="de-A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1600" dirty="0" smtClean="0"/>
              <a:t>g	</a:t>
            </a:r>
            <a:r>
              <a:rPr lang="de-AT" sz="1600" dirty="0" err="1" smtClean="0"/>
              <a:t>coupling</a:t>
            </a:r>
            <a:r>
              <a:rPr lang="de-AT" sz="1600" dirty="0" smtClean="0"/>
              <a:t> rate</a:t>
            </a:r>
            <a:endParaRPr lang="en-GB" sz="1600" dirty="0"/>
          </a:p>
        </p:txBody>
      </p:sp>
      <p:sp>
        <p:nvSpPr>
          <p:cNvPr id="2" name="Rechteck 1"/>
          <p:cNvSpPr/>
          <p:nvPr/>
        </p:nvSpPr>
        <p:spPr>
          <a:xfrm>
            <a:off x="1723137" y="4442831"/>
            <a:ext cx="1264687" cy="425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t="8469" r="8638" b="29381"/>
          <a:stretch/>
        </p:blipFill>
        <p:spPr>
          <a:xfrm>
            <a:off x="199518" y="4993549"/>
            <a:ext cx="4228466" cy="1623429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50" y="3879319"/>
            <a:ext cx="2921083" cy="1617831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518335" y="4582289"/>
            <a:ext cx="4246996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AT" sz="2200" spc="-5" dirty="0" err="1">
                <a:solidFill>
                  <a:srgbClr val="006FBF"/>
                </a:solidFill>
                <a:latin typeface="Arial"/>
                <a:cs typeface="Arial"/>
              </a:rPr>
              <a:t>Length</a:t>
            </a:r>
            <a:r>
              <a:rPr lang="de-AT" sz="2200" spc="-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006FBF"/>
                </a:solidFill>
                <a:latin typeface="Arial"/>
                <a:cs typeface="Arial"/>
              </a:rPr>
              <a:t>intependent</a:t>
            </a:r>
            <a:r>
              <a:rPr lang="de-AT" sz="2200" spc="-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006FBF"/>
                </a:solidFill>
                <a:latin typeface="Arial"/>
                <a:cs typeface="Arial"/>
              </a:rPr>
              <a:t>cooperativity</a:t>
            </a:r>
            <a:endParaRPr lang="en-GB" sz="2200" spc="-5" dirty="0">
              <a:solidFill>
                <a:srgbClr val="006FB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0.34358 -0.00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70" y="-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96296E-6 L 0.37934 -0.001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58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2" grpId="0" animBg="1"/>
      <p:bldP spid="13" grpId="0" animBg="1"/>
      <p:bldP spid="10" grpId="0" animBg="1"/>
      <p:bldP spid="19" grpId="0"/>
      <p:bldP spid="2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416" y="1125208"/>
            <a:ext cx="3857625" cy="131445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79512" y="2351886"/>
            <a:ext cx="5434970" cy="3021330"/>
          </a:xfrm>
          <a:prstGeom prst="rect">
            <a:avLst/>
          </a:prstGeom>
          <a:blipFill>
            <a:blip r:embed="rId4" cstate="print"/>
            <a:srcRect/>
            <a:stretch>
              <a:fillRect l="-6624" r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72521" y="4584209"/>
            <a:ext cx="34364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latin typeface="Arial"/>
                <a:cs typeface="Arial"/>
              </a:rPr>
              <a:t>Schneeweiss </a:t>
            </a:r>
            <a:r>
              <a:rPr sz="1400" i="1" spc="-5" dirty="0">
                <a:latin typeface="Arial"/>
                <a:cs typeface="Arial"/>
              </a:rPr>
              <a:t>et </a:t>
            </a:r>
            <a:r>
              <a:rPr sz="1400" i="1" spc="-10" dirty="0">
                <a:latin typeface="Arial"/>
                <a:cs typeface="Arial"/>
              </a:rPr>
              <a:t>al., </a:t>
            </a:r>
            <a:r>
              <a:rPr sz="1400" i="1" spc="-5" dirty="0">
                <a:latin typeface="Arial"/>
                <a:cs typeface="Arial"/>
              </a:rPr>
              <a:t>Opt. Lett. </a:t>
            </a:r>
            <a:r>
              <a:rPr sz="1400" b="1" i="1" spc="-10" dirty="0">
                <a:latin typeface="Arial"/>
                <a:cs typeface="Arial"/>
              </a:rPr>
              <a:t>42</a:t>
            </a:r>
            <a:r>
              <a:rPr sz="1400" i="1" spc="-10" dirty="0">
                <a:latin typeface="Arial"/>
                <a:cs typeface="Arial"/>
              </a:rPr>
              <a:t>, </a:t>
            </a:r>
            <a:r>
              <a:rPr sz="1400" i="1" spc="-5" dirty="0">
                <a:latin typeface="Arial"/>
                <a:cs typeface="Arial"/>
              </a:rPr>
              <a:t>85</a:t>
            </a:r>
            <a:r>
              <a:rPr sz="1400" i="1" spc="75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(2017)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8483" y="3718681"/>
            <a:ext cx="3396350" cy="2597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64"/>
              </a:lnSpc>
              <a:spcBef>
                <a:spcPts val="100"/>
              </a:spcBef>
            </a:pPr>
            <a:r>
              <a:rPr lang="de-AT" sz="2200" spc="-10" dirty="0">
                <a:solidFill>
                  <a:srgbClr val="4779FF"/>
                </a:solidFill>
                <a:latin typeface="Arial"/>
                <a:cs typeface="Arial"/>
              </a:rPr>
              <a:t>m</a:t>
            </a:r>
            <a:r>
              <a:rPr sz="2200" spc="-10" dirty="0" err="1" smtClean="0">
                <a:solidFill>
                  <a:srgbClr val="4779FF"/>
                </a:solidFill>
                <a:latin typeface="Arial"/>
                <a:cs typeface="Arial"/>
              </a:rPr>
              <a:t>ultimode</a:t>
            </a:r>
            <a:r>
              <a:rPr lang="de-AT" sz="2200" spc="-10" dirty="0" smtClean="0">
                <a:solidFill>
                  <a:srgbClr val="4779FF"/>
                </a:solidFill>
                <a:latin typeface="Arial"/>
                <a:cs typeface="Arial"/>
              </a:rPr>
              <a:t> strong </a:t>
            </a:r>
            <a:r>
              <a:rPr lang="de-AT" sz="2200" spc="-10" dirty="0" err="1" smtClean="0">
                <a:solidFill>
                  <a:srgbClr val="4779FF"/>
                </a:solidFill>
                <a:latin typeface="Arial"/>
                <a:cs typeface="Arial"/>
              </a:rPr>
              <a:t>coupling</a:t>
            </a:r>
            <a:endParaRPr lang="de-AT" sz="2200" spc="-10" dirty="0" smtClean="0">
              <a:solidFill>
                <a:srgbClr val="4779FF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7584" y="1304910"/>
            <a:ext cx="1531620" cy="365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0F32FA9-36CF-485C-87FD-ABFC7A9C1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en-GB" spc="-5" dirty="0" smtClean="0"/>
              <a:t>Free Spectral Range</a:t>
            </a:r>
            <a:endParaRPr lang="de-AT" dirty="0"/>
          </a:p>
        </p:txBody>
      </p:sp>
      <p:sp>
        <p:nvSpPr>
          <p:cNvPr id="12" name="object 13"/>
          <p:cNvSpPr/>
          <p:nvPr/>
        </p:nvSpPr>
        <p:spPr>
          <a:xfrm>
            <a:off x="827584" y="1916832"/>
            <a:ext cx="2496819" cy="425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Ellipse 12"/>
          <p:cNvSpPr/>
          <p:nvPr/>
        </p:nvSpPr>
        <p:spPr>
          <a:xfrm>
            <a:off x="5614482" y="2602411"/>
            <a:ext cx="1872208" cy="72008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Arial"/>
                <a:cs typeface="Arial"/>
              </a:rPr>
              <a:t>g &gt; </a:t>
            </a:r>
            <a:r>
              <a:rPr lang="en-GB" b="1" spc="-5" dirty="0">
                <a:latin typeface="Arial"/>
                <a:cs typeface="Arial"/>
              </a:rPr>
              <a:t>FSR</a:t>
            </a:r>
            <a:endParaRPr lang="en-GB" dirty="0"/>
          </a:p>
        </p:txBody>
      </p:sp>
      <p:cxnSp>
        <p:nvCxnSpPr>
          <p:cNvPr id="3" name="Gerade Verbindung mit Pfeil 2"/>
          <p:cNvCxnSpPr/>
          <p:nvPr/>
        </p:nvCxnSpPr>
        <p:spPr>
          <a:xfrm>
            <a:off x="5496070" y="1304910"/>
            <a:ext cx="1154661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750234" y="14455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FSR</a:t>
            </a:r>
            <a:endParaRPr lang="en-GB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68" y="5229200"/>
            <a:ext cx="4305300" cy="1447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4008" y="5237299"/>
            <a:ext cx="4305300" cy="1447800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3470426" y="2765164"/>
            <a:ext cx="1461614" cy="1819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14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4" grpId="0" animBg="1"/>
      <p:bldP spid="12" grpId="0" animBg="1"/>
      <p:bldP spid="13" grpId="0" animBg="1"/>
      <p:bldP spid="4" grpId="0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smtClean="0"/>
              <a:t>Multimode strong </a:t>
            </a:r>
            <a:r>
              <a:rPr lang="de-AT" dirty="0" err="1" smtClean="0"/>
              <a:t>coupling</a:t>
            </a:r>
            <a:endParaRPr lang="de-A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A7392-2522-4A90-8CE3-26DF409DF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91" y="4005064"/>
            <a:ext cx="8402706" cy="14981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dirty="0" smtClean="0"/>
              <a:t>atoms </a:t>
            </a:r>
            <a:r>
              <a:rPr lang="en-GB" sz="2200" dirty="0"/>
              <a:t>interact strongly with many resonator </a:t>
            </a:r>
            <a:r>
              <a:rPr lang="en-GB" sz="2200" dirty="0" smtClean="0"/>
              <a:t>modes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200" spc="-5" dirty="0">
                <a:latin typeface="Arial"/>
                <a:cs typeface="Arial"/>
              </a:rPr>
              <a:t>p</a:t>
            </a:r>
            <a:r>
              <a:rPr lang="en-GB" sz="2200" spc="-5" dirty="0" smtClean="0">
                <a:latin typeface="Arial"/>
                <a:cs typeface="Arial"/>
              </a:rPr>
              <a:t>hoton </a:t>
            </a:r>
            <a:r>
              <a:rPr lang="en-GB" sz="2200" spc="-5" dirty="0">
                <a:latin typeface="Arial"/>
                <a:cs typeface="Arial"/>
              </a:rPr>
              <a:t>modes interact </a:t>
            </a:r>
            <a:r>
              <a:rPr lang="en-GB" sz="2200" dirty="0">
                <a:latin typeface="Arial"/>
                <a:cs typeface="Arial"/>
              </a:rPr>
              <a:t>via </a:t>
            </a:r>
            <a:r>
              <a:rPr lang="en-GB" sz="2200" spc="-5" dirty="0">
                <a:latin typeface="Arial"/>
                <a:cs typeface="Arial"/>
              </a:rPr>
              <a:t>the </a:t>
            </a:r>
            <a:r>
              <a:rPr lang="en-GB" sz="2200" spc="-5" dirty="0" smtClean="0">
                <a:latin typeface="Arial"/>
                <a:cs typeface="Arial"/>
              </a:rPr>
              <a:t>atoms</a:t>
            </a:r>
            <a:endParaRPr lang="en-GB" sz="2200" dirty="0"/>
          </a:p>
          <a:p>
            <a:pPr marL="12700">
              <a:lnSpc>
                <a:spcPct val="100000"/>
              </a:lnSpc>
              <a:spcBef>
                <a:spcPts val="1090"/>
              </a:spcBef>
              <a:buFont typeface="Wingdings" panose="05000000000000000000" pitchFamily="2" charset="2"/>
              <a:buChar char="Ø"/>
            </a:pPr>
            <a:r>
              <a:rPr lang="en-GB" sz="2200" spc="-5" dirty="0" smtClean="0">
                <a:latin typeface="Arial"/>
                <a:cs typeface="Arial"/>
              </a:rPr>
              <a:t>atoms </a:t>
            </a:r>
            <a:r>
              <a:rPr lang="en-GB" sz="2200" spc="-5" dirty="0">
                <a:latin typeface="Arial"/>
                <a:cs typeface="Arial"/>
              </a:rPr>
              <a:t>and field don’t interact </a:t>
            </a:r>
            <a:r>
              <a:rPr lang="en-GB" sz="2200" spc="-10" dirty="0">
                <a:latin typeface="Arial"/>
                <a:cs typeface="Arial"/>
              </a:rPr>
              <a:t>instantaneously, </a:t>
            </a:r>
            <a:r>
              <a:rPr lang="en-GB" sz="2200" spc="-5" dirty="0">
                <a:latin typeface="Arial"/>
                <a:cs typeface="Arial"/>
              </a:rPr>
              <a:t>new</a:t>
            </a:r>
            <a:r>
              <a:rPr lang="en-GB" sz="2200" spc="-35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dynamics</a:t>
            </a:r>
            <a:endParaRPr lang="en-GB" sz="2200" dirty="0">
              <a:latin typeface="Times New Roman"/>
              <a:cs typeface="Times New Roman"/>
            </a:endParaRPr>
          </a:p>
          <a:p>
            <a:pPr marL="285750">
              <a:lnSpc>
                <a:spcPct val="100000"/>
              </a:lnSpc>
            </a:pPr>
            <a:r>
              <a:rPr lang="en-GB" sz="2200" spc="-5" dirty="0" smtClean="0">
                <a:solidFill>
                  <a:srgbClr val="006FBF"/>
                </a:solidFill>
                <a:latin typeface="Arial"/>
                <a:cs typeface="Arial"/>
              </a:rPr>
              <a:t>Overcome </a:t>
            </a:r>
            <a:r>
              <a:rPr lang="en-GB" sz="2200" spc="-5" dirty="0">
                <a:solidFill>
                  <a:srgbClr val="006FBF"/>
                </a:solidFill>
                <a:latin typeface="Arial"/>
                <a:cs typeface="Arial"/>
              </a:rPr>
              <a:t>some limits of cavity </a:t>
            </a:r>
            <a:r>
              <a:rPr lang="en-GB" sz="2200" spc="-10" dirty="0" smtClean="0">
                <a:solidFill>
                  <a:srgbClr val="006FBF"/>
                </a:solidFill>
                <a:latin typeface="Arial"/>
                <a:cs typeface="Arial"/>
              </a:rPr>
              <a:t>QED</a:t>
            </a:r>
            <a:endParaRPr lang="en-GB" sz="22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69" y="1335782"/>
            <a:ext cx="70485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4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0DD95-8263-4DC9-A9A9-11624CAD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76" y="980728"/>
            <a:ext cx="8424936" cy="4929411"/>
          </a:xfrm>
        </p:spPr>
        <p:txBody>
          <a:bodyPr/>
          <a:lstStyle/>
          <a:p>
            <a:pPr marL="0" indent="0"/>
            <a:r>
              <a:rPr lang="de-AT" sz="2200" dirty="0">
                <a:solidFill>
                  <a:schemeClr val="tx2"/>
                </a:solidFill>
              </a:rPr>
              <a:t>Multimode </a:t>
            </a:r>
            <a:r>
              <a:rPr lang="de-AT" sz="2200" dirty="0" smtClean="0">
                <a:solidFill>
                  <a:schemeClr val="tx2"/>
                </a:solidFill>
              </a:rPr>
              <a:t>CQED</a:t>
            </a:r>
          </a:p>
          <a:p>
            <a:pPr marL="12700" indent="0">
              <a:lnSpc>
                <a:spcPct val="100000"/>
              </a:lnSpc>
              <a:spcBef>
                <a:spcPts val="1840"/>
              </a:spcBef>
              <a:tabLst>
                <a:tab pos="353695" algn="l"/>
                <a:tab pos="354330" algn="l"/>
              </a:tabLst>
            </a:pPr>
            <a:r>
              <a:rPr lang="en-GB" sz="2200" b="1" dirty="0" smtClean="0">
                <a:latin typeface="Arial"/>
                <a:cs typeface="Arial"/>
              </a:rPr>
              <a:t>				</a:t>
            </a:r>
            <a:endParaRPr lang="en-GB" sz="2200" spc="-5" dirty="0" smtClean="0">
              <a:latin typeface="Arial"/>
              <a:cs typeface="Arial"/>
            </a:endParaRPr>
          </a:p>
          <a:p>
            <a:pPr marL="12700" indent="0">
              <a:lnSpc>
                <a:spcPct val="100000"/>
              </a:lnSpc>
              <a:spcBef>
                <a:spcPts val="1840"/>
              </a:spcBef>
              <a:tabLst>
                <a:tab pos="353695" algn="l"/>
                <a:tab pos="354330" algn="l"/>
              </a:tabLst>
            </a:pPr>
            <a:r>
              <a:rPr lang="en-GB" sz="2200" spc="-5" dirty="0" smtClean="0">
                <a:latin typeface="Arial"/>
                <a:cs typeface="Arial"/>
              </a:rPr>
              <a:t>atoms </a:t>
            </a:r>
            <a:r>
              <a:rPr lang="en-GB" sz="2200" spc="-5" dirty="0">
                <a:latin typeface="Arial"/>
                <a:cs typeface="Arial"/>
              </a:rPr>
              <a:t>emit into </a:t>
            </a:r>
            <a:r>
              <a:rPr lang="en-GB" sz="2200" spc="-10" dirty="0">
                <a:latin typeface="Arial"/>
                <a:cs typeface="Arial"/>
              </a:rPr>
              <a:t>different </a:t>
            </a:r>
            <a:r>
              <a:rPr lang="en-GB" sz="2200" dirty="0">
                <a:latin typeface="Arial"/>
                <a:cs typeface="Arial"/>
              </a:rPr>
              <a:t>cavity</a:t>
            </a:r>
            <a:r>
              <a:rPr lang="en-GB" sz="2200" spc="-40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modes</a:t>
            </a:r>
            <a:endParaRPr lang="en-GB" sz="2200" dirty="0">
              <a:latin typeface="Arial"/>
              <a:cs typeface="Arial"/>
            </a:endParaRPr>
          </a:p>
          <a:p>
            <a:pPr marL="0" indent="0"/>
            <a:r>
              <a:rPr lang="en-GB" sz="2200" b="1" dirty="0">
                <a:latin typeface="Arial"/>
                <a:cs typeface="Arial"/>
              </a:rPr>
              <a:t>Strongly coupled in a single round-trip </a:t>
            </a:r>
            <a:r>
              <a:rPr lang="en-GB" sz="2200" dirty="0"/>
              <a:t>“</a:t>
            </a:r>
            <a:r>
              <a:rPr lang="en-GB" sz="2200" dirty="0" err="1"/>
              <a:t>Superstrong</a:t>
            </a:r>
            <a:r>
              <a:rPr lang="en-GB" sz="2200" dirty="0"/>
              <a:t> coupling”</a:t>
            </a:r>
            <a:r>
              <a:rPr lang="en-GB" sz="2200" i="1" dirty="0"/>
              <a:t> </a:t>
            </a:r>
          </a:p>
          <a:p>
            <a:pPr marL="0" indent="0" algn="r"/>
            <a:r>
              <a:rPr lang="en-GB" sz="2200" i="1" dirty="0" err="1"/>
              <a:t>D.Meiser</a:t>
            </a:r>
            <a:r>
              <a:rPr lang="en-GB" sz="2200" i="1" dirty="0"/>
              <a:t>, P. </a:t>
            </a:r>
            <a:r>
              <a:rPr lang="en-GB" sz="2200" i="1" dirty="0" err="1"/>
              <a:t>Meystre</a:t>
            </a:r>
            <a:r>
              <a:rPr lang="en-GB" sz="2200" i="1" dirty="0"/>
              <a:t>, PRA (2006)</a:t>
            </a:r>
          </a:p>
          <a:p>
            <a:pPr marL="0" indent="0" algn="r"/>
            <a:endParaRPr lang="en-GB" sz="2200" i="1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Multimode QED</a:t>
            </a:r>
          </a:p>
        </p:txBody>
      </p:sp>
    </p:spTree>
    <p:extLst>
      <p:ext uri="{BB962C8B-B14F-4D97-AF65-F5344CB8AC3E}">
        <p14:creationId xmlns:p14="http://schemas.microsoft.com/office/powerpoint/2010/main" val="880873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_Powerpoint_Vorla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_blau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halt_weiß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TU_Powerpoint_Vorlage_logo_bild</Template>
  <TotalTime>0</TotalTime>
  <Words>698</Words>
  <Application>Microsoft Office PowerPoint</Application>
  <PresentationFormat>Bildschirmpräsentation (4:3)</PresentationFormat>
  <Paragraphs>196</Paragraphs>
  <Slides>27</Slides>
  <Notes>12</Notes>
  <HiddenSlides>8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7" baseType="lpstr">
      <vt:lpstr>Arial</vt:lpstr>
      <vt:lpstr>Calibri</vt:lpstr>
      <vt:lpstr>Lucida Sans</vt:lpstr>
      <vt:lpstr>Symbol</vt:lpstr>
      <vt:lpstr>Times New Roman</vt:lpstr>
      <vt:lpstr>Wingdings</vt:lpstr>
      <vt:lpstr>TU_Powerpoint_Vorlage</vt:lpstr>
      <vt:lpstr>Inhalt_blauer_Rahmen</vt:lpstr>
      <vt:lpstr>Inhalt_weißer_Rahmen</vt:lpstr>
      <vt:lpstr>Acrobat Document</vt:lpstr>
      <vt:lpstr>Observation of multimode strong coupling of laser-cooled atoms to fiber-guided photons</vt:lpstr>
      <vt:lpstr>Cavity QED</vt:lpstr>
      <vt:lpstr>Cavity QED</vt:lpstr>
      <vt:lpstr>Cavity QED</vt:lpstr>
      <vt:lpstr>How to observe?</vt:lpstr>
      <vt:lpstr>Length dependence of Cooperativity</vt:lpstr>
      <vt:lpstr>Free Spectral Range</vt:lpstr>
      <vt:lpstr>Multimode strong coupling</vt:lpstr>
      <vt:lpstr>Multimode QED</vt:lpstr>
      <vt:lpstr>Fiber ring resonator</vt:lpstr>
      <vt:lpstr>Implementation</vt:lpstr>
      <vt:lpstr>Interfacing the nanofiber with atoms</vt:lpstr>
      <vt:lpstr>Transmission Spectrum</vt:lpstr>
      <vt:lpstr>Spectrum</vt:lpstr>
      <vt:lpstr>Temporal dynamics</vt:lpstr>
      <vt:lpstr>g(2) measurements</vt:lpstr>
      <vt:lpstr>g(2) Measurements</vt:lpstr>
      <vt:lpstr>MMSC Conclusion</vt:lpstr>
      <vt:lpstr>Outlook</vt:lpstr>
      <vt:lpstr>Thank you for your attention</vt:lpstr>
      <vt:lpstr>Outline</vt:lpstr>
      <vt:lpstr>Introduction</vt:lpstr>
      <vt:lpstr>PowerPoint-Präsentation</vt:lpstr>
      <vt:lpstr>Key Aspects</vt:lpstr>
      <vt:lpstr>PowerPoint-Präsentation</vt:lpstr>
      <vt:lpstr>g(2) Measurements</vt:lpstr>
      <vt:lpstr>g(2) Measurements</vt:lpstr>
    </vt:vector>
  </TitlesOfParts>
  <Company>TU Wien - Campusversion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</dc:creator>
  <cp:lastModifiedBy>Martin Blaha</cp:lastModifiedBy>
  <cp:revision>210</cp:revision>
  <cp:lastPrinted>2019-01-07T07:32:04Z</cp:lastPrinted>
  <dcterms:created xsi:type="dcterms:W3CDTF">2016-05-16T08:40:18Z</dcterms:created>
  <dcterms:modified xsi:type="dcterms:W3CDTF">2019-01-10T18:43:51Z</dcterms:modified>
</cp:coreProperties>
</file>